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9" r:id="rId4"/>
    <p:sldId id="298" r:id="rId5"/>
    <p:sldId id="319" r:id="rId6"/>
    <p:sldId id="320" r:id="rId7"/>
    <p:sldId id="321" r:id="rId8"/>
    <p:sldId id="322" r:id="rId9"/>
    <p:sldId id="325" r:id="rId10"/>
    <p:sldId id="326" r:id="rId11"/>
    <p:sldId id="327" r:id="rId12"/>
    <p:sldId id="328" r:id="rId13"/>
    <p:sldId id="329" r:id="rId14"/>
    <p:sldId id="324" r:id="rId15"/>
    <p:sldId id="260" r:id="rId16"/>
    <p:sldId id="299" r:id="rId17"/>
    <p:sldId id="360" r:id="rId18"/>
    <p:sldId id="370" r:id="rId19"/>
    <p:sldId id="368" r:id="rId20"/>
    <p:sldId id="348" r:id="rId21"/>
    <p:sldId id="286" r:id="rId22"/>
    <p:sldId id="262" r:id="rId23"/>
    <p:sldId id="263" r:id="rId24"/>
    <p:sldId id="280" r:id="rId25"/>
    <p:sldId id="266" r:id="rId26"/>
    <p:sldId id="372" r:id="rId27"/>
    <p:sldId id="265" r:id="rId28"/>
    <p:sldId id="267" r:id="rId29"/>
    <p:sldId id="268" r:id="rId30"/>
    <p:sldId id="269" r:id="rId31"/>
    <p:sldId id="373" r:id="rId32"/>
    <p:sldId id="380" r:id="rId33"/>
    <p:sldId id="379" r:id="rId34"/>
    <p:sldId id="374" r:id="rId35"/>
    <p:sldId id="375" r:id="rId36"/>
    <p:sldId id="376" r:id="rId37"/>
    <p:sldId id="377" r:id="rId38"/>
    <p:sldId id="270" r:id="rId39"/>
    <p:sldId id="271" r:id="rId40"/>
    <p:sldId id="272" r:id="rId41"/>
    <p:sldId id="378" r:id="rId42"/>
    <p:sldId id="381" r:id="rId43"/>
    <p:sldId id="355" r:id="rId44"/>
    <p:sldId id="312" r:id="rId45"/>
    <p:sldId id="356" r:id="rId46"/>
    <p:sldId id="313" r:id="rId47"/>
    <p:sldId id="273" r:id="rId48"/>
    <p:sldId id="274" r:id="rId49"/>
    <p:sldId id="275" r:id="rId50"/>
    <p:sldId id="314" r:id="rId51"/>
    <p:sldId id="330" r:id="rId52"/>
    <p:sldId id="361" r:id="rId53"/>
    <p:sldId id="332" r:id="rId54"/>
    <p:sldId id="335" r:id="rId55"/>
    <p:sldId id="333" r:id="rId56"/>
    <p:sldId id="334" r:id="rId57"/>
    <p:sldId id="336" r:id="rId58"/>
    <p:sldId id="359" r:id="rId59"/>
    <p:sldId id="276" r:id="rId60"/>
    <p:sldId id="278" r:id="rId61"/>
    <p:sldId id="354" r:id="rId62"/>
    <p:sldId id="363" r:id="rId63"/>
    <p:sldId id="364" r:id="rId64"/>
    <p:sldId id="365" r:id="rId65"/>
    <p:sldId id="366" r:id="rId66"/>
    <p:sldId id="367" r:id="rId67"/>
    <p:sldId id="277" r:id="rId68"/>
    <p:sldId id="37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8BE5E5"/>
    <a:srgbClr val="24496E"/>
    <a:srgbClr val="EAEAEA"/>
    <a:srgbClr val="006699"/>
    <a:srgbClr val="2C5A88"/>
    <a:srgbClr val="2F6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75226" autoAdjust="0"/>
  </p:normalViewPr>
  <p:slideViewPr>
    <p:cSldViewPr snapToGrid="0">
      <p:cViewPr varScale="1">
        <p:scale>
          <a:sx n="69" d="100"/>
          <a:sy n="69" d="100"/>
        </p:scale>
        <p:origin x="1172"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692"/>
    </p:cViewPr>
  </p:sorterViewPr>
  <p:notesViewPr>
    <p:cSldViewPr snapToGrid="0">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emi Teope" userId="3f81272b03285f01" providerId="LiveId" clId="{57DA5B07-0ADC-4C3B-B7D3-312B7456E963}"/>
    <pc:docChg chg="modSld">
      <pc:chgData name="Noemi Teope" userId="3f81272b03285f01" providerId="LiveId" clId="{57DA5B07-0ADC-4C3B-B7D3-312B7456E963}" dt="2025-04-06T06:42:27.222" v="1" actId="20577"/>
      <pc:docMkLst>
        <pc:docMk/>
      </pc:docMkLst>
      <pc:sldChg chg="modNotesTx">
        <pc:chgData name="Noemi Teope" userId="3f81272b03285f01" providerId="LiveId" clId="{57DA5B07-0ADC-4C3B-B7D3-312B7456E963}" dt="2025-04-06T06:42:27.222" v="1" actId="20577"/>
        <pc:sldMkLst>
          <pc:docMk/>
          <pc:sldMk cId="1969225179" sldId="269"/>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4496E"/>
              </a:solidFill>
              <a:ln w="19050">
                <a:solidFill>
                  <a:schemeClr val="lt1"/>
                </a:solidFill>
              </a:ln>
              <a:effectLst/>
            </c:spPr>
            <c:extLst>
              <c:ext xmlns:c16="http://schemas.microsoft.com/office/drawing/2014/chart" uri="{C3380CC4-5D6E-409C-BE32-E72D297353CC}">
                <c16:uniqueId val="{00000001-D5DF-4794-A70E-4558DAF149CE}"/>
              </c:ext>
            </c:extLst>
          </c:dPt>
          <c:dPt>
            <c:idx val="1"/>
            <c:bubble3D val="0"/>
            <c:explosion val="12"/>
            <c:spPr>
              <a:solidFill>
                <a:srgbClr val="FFC000"/>
              </a:solidFill>
              <a:ln w="19050">
                <a:solidFill>
                  <a:schemeClr val="lt1"/>
                </a:solidFill>
              </a:ln>
              <a:effectLst/>
            </c:spPr>
            <c:extLst>
              <c:ext xmlns:c16="http://schemas.microsoft.com/office/drawing/2014/chart" uri="{C3380CC4-5D6E-409C-BE32-E72D297353CC}">
                <c16:uniqueId val="{00000002-D5DF-4794-A70E-4558DAF149C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15B-4418-85B8-A55095843BBF}"/>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A15B-4418-85B8-A55095843BBF}"/>
              </c:ext>
            </c:extLst>
          </c:dPt>
          <c:dLbls>
            <c:dLbl>
              <c:idx val="0"/>
              <c:delete val="1"/>
              <c:extLst>
                <c:ext xmlns:c15="http://schemas.microsoft.com/office/drawing/2012/chart" uri="{CE6537A1-D6FC-4f65-9D91-7224C49458BB}"/>
                <c:ext xmlns:c16="http://schemas.microsoft.com/office/drawing/2014/chart" uri="{C3380CC4-5D6E-409C-BE32-E72D297353CC}">
                  <c16:uniqueId val="{00000001-D5DF-4794-A70E-4558DAF149CE}"/>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3B44DBBD-9B7E-49DA-9380-F8D326B03482}" type="PERCENTAGE">
                      <a:rPr lang="en-US" sz="4000"/>
                      <a:pPr>
                        <a:defRPr sz="1197" b="0" i="0" u="none" strike="noStrike" kern="1200" baseline="0">
                          <a:solidFill>
                            <a:schemeClr val="tx1">
                              <a:lumMod val="75000"/>
                              <a:lumOff val="25000"/>
                            </a:schemeClr>
                          </a:solidFill>
                          <a:latin typeface="+mn-lt"/>
                          <a:ea typeface="+mn-ea"/>
                          <a:cs typeface="+mn-cs"/>
                        </a:defRPr>
                      </a:pPr>
                      <a:t>[PERCENTAGE]</a:t>
                    </a:fld>
                    <a:endParaRPr lang="en-PH"/>
                  </a:p>
                </c:rich>
              </c:tx>
              <c:spPr>
                <a:noFill/>
                <a:ln>
                  <a:noFill/>
                </a:ln>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D5DF-4794-A70E-4558DAF149CE}"/>
                </c:ext>
              </c:extLst>
            </c:dLbl>
            <c:dLbl>
              <c:idx val="2"/>
              <c:delete val="1"/>
              <c:extLst>
                <c:ext xmlns:c15="http://schemas.microsoft.com/office/drawing/2012/chart" uri="{CE6537A1-D6FC-4f65-9D91-7224C49458BB}"/>
                <c:ext xmlns:c16="http://schemas.microsoft.com/office/drawing/2014/chart" uri="{C3380CC4-5D6E-409C-BE32-E72D297353CC}">
                  <c16:uniqueId val="{00000005-A15B-4418-85B8-A55095843BBF}"/>
                </c:ext>
              </c:extLst>
            </c:dLbl>
            <c:dLbl>
              <c:idx val="3"/>
              <c:delete val="1"/>
              <c:extLst>
                <c:ext xmlns:c15="http://schemas.microsoft.com/office/drawing/2012/chart" uri="{CE6537A1-D6FC-4f65-9D91-7224C49458BB}"/>
                <c:ext xmlns:c16="http://schemas.microsoft.com/office/drawing/2014/chart" uri="{C3380CC4-5D6E-409C-BE32-E72D297353CC}">
                  <c16:uniqueId val="{00000007-A15B-4418-85B8-A55095843BB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90</c:v>
                </c:pt>
                <c:pt idx="1">
                  <c:v>10</c:v>
                </c:pt>
              </c:numCache>
            </c:numRef>
          </c:val>
          <c:extLst>
            <c:ext xmlns:c16="http://schemas.microsoft.com/office/drawing/2014/chart" uri="{C3380CC4-5D6E-409C-BE32-E72D297353CC}">
              <c16:uniqueId val="{00000000-D5DF-4794-A70E-4558DAF149C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4496E"/>
              </a:solidFill>
              <a:ln w="19050">
                <a:solidFill>
                  <a:schemeClr val="lt1"/>
                </a:solidFill>
              </a:ln>
              <a:effectLst/>
            </c:spPr>
            <c:extLst>
              <c:ext xmlns:c16="http://schemas.microsoft.com/office/drawing/2014/chart" uri="{C3380CC4-5D6E-409C-BE32-E72D297353CC}">
                <c16:uniqueId val="{00000001-D5DF-4794-A70E-4558DAF149CE}"/>
              </c:ext>
            </c:extLst>
          </c:dPt>
          <c:dPt>
            <c:idx val="1"/>
            <c:bubble3D val="0"/>
            <c:explosion val="12"/>
            <c:spPr>
              <a:solidFill>
                <a:srgbClr val="FFC000"/>
              </a:solidFill>
              <a:ln w="19050">
                <a:solidFill>
                  <a:schemeClr val="lt1"/>
                </a:solidFill>
              </a:ln>
              <a:effectLst/>
            </c:spPr>
            <c:extLst>
              <c:ext xmlns:c16="http://schemas.microsoft.com/office/drawing/2014/chart" uri="{C3380CC4-5D6E-409C-BE32-E72D297353CC}">
                <c16:uniqueId val="{00000002-D5DF-4794-A70E-4558DAF149C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15B-4418-85B8-A55095843BBF}"/>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A15B-4418-85B8-A55095843BBF}"/>
              </c:ext>
            </c:extLst>
          </c:dPt>
          <c:dLbls>
            <c:dLbl>
              <c:idx val="0"/>
              <c:delete val="1"/>
              <c:extLst>
                <c:ext xmlns:c15="http://schemas.microsoft.com/office/drawing/2012/chart" uri="{CE6537A1-D6FC-4f65-9D91-7224C49458BB}"/>
                <c:ext xmlns:c16="http://schemas.microsoft.com/office/drawing/2014/chart" uri="{C3380CC4-5D6E-409C-BE32-E72D297353CC}">
                  <c16:uniqueId val="{00000001-D5DF-4794-A70E-4558DAF149CE}"/>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3B44DBBD-9B7E-49DA-9380-F8D326B03482}" type="PERCENTAGE">
                      <a:rPr lang="en-US" sz="4000"/>
                      <a:pPr>
                        <a:defRPr sz="1197" b="0" i="0" u="none" strike="noStrike" kern="1200" baseline="0">
                          <a:solidFill>
                            <a:schemeClr val="tx1">
                              <a:lumMod val="75000"/>
                              <a:lumOff val="25000"/>
                            </a:schemeClr>
                          </a:solidFill>
                          <a:latin typeface="+mn-lt"/>
                          <a:ea typeface="+mn-ea"/>
                          <a:cs typeface="+mn-cs"/>
                        </a:defRPr>
                      </a:pPr>
                      <a:t>[PERCENTAGE]</a:t>
                    </a:fld>
                    <a:endParaRPr lang="en-PH"/>
                  </a:p>
                </c:rich>
              </c:tx>
              <c:spPr>
                <a:noFill/>
                <a:ln>
                  <a:noFill/>
                </a:ln>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D5DF-4794-A70E-4558DAF149CE}"/>
                </c:ext>
              </c:extLst>
            </c:dLbl>
            <c:dLbl>
              <c:idx val="2"/>
              <c:delete val="1"/>
              <c:extLst>
                <c:ext xmlns:c15="http://schemas.microsoft.com/office/drawing/2012/chart" uri="{CE6537A1-D6FC-4f65-9D91-7224C49458BB}"/>
                <c:ext xmlns:c16="http://schemas.microsoft.com/office/drawing/2014/chart" uri="{C3380CC4-5D6E-409C-BE32-E72D297353CC}">
                  <c16:uniqueId val="{00000005-A15B-4418-85B8-A55095843BBF}"/>
                </c:ext>
              </c:extLst>
            </c:dLbl>
            <c:dLbl>
              <c:idx val="3"/>
              <c:delete val="1"/>
              <c:extLst>
                <c:ext xmlns:c15="http://schemas.microsoft.com/office/drawing/2012/chart" uri="{CE6537A1-D6FC-4f65-9D91-7224C49458BB}"/>
                <c:ext xmlns:c16="http://schemas.microsoft.com/office/drawing/2014/chart" uri="{C3380CC4-5D6E-409C-BE32-E72D297353CC}">
                  <c16:uniqueId val="{00000007-A15B-4418-85B8-A55095843BB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90</c:v>
                </c:pt>
                <c:pt idx="1">
                  <c:v>10</c:v>
                </c:pt>
              </c:numCache>
            </c:numRef>
          </c:val>
          <c:extLst>
            <c:ext xmlns:c16="http://schemas.microsoft.com/office/drawing/2014/chart" uri="{C3380CC4-5D6E-409C-BE32-E72D297353CC}">
              <c16:uniqueId val="{00000000-D5DF-4794-A70E-4558DAF149C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4496E"/>
              </a:solidFill>
              <a:ln w="19050">
                <a:solidFill>
                  <a:schemeClr val="lt1"/>
                </a:solidFill>
              </a:ln>
              <a:effectLst/>
            </c:spPr>
            <c:extLst>
              <c:ext xmlns:c16="http://schemas.microsoft.com/office/drawing/2014/chart" uri="{C3380CC4-5D6E-409C-BE32-E72D297353CC}">
                <c16:uniqueId val="{00000001-D5DF-4794-A70E-4558DAF149CE}"/>
              </c:ext>
            </c:extLst>
          </c:dPt>
          <c:dPt>
            <c:idx val="1"/>
            <c:bubble3D val="0"/>
            <c:explosion val="12"/>
            <c:spPr>
              <a:solidFill>
                <a:srgbClr val="FFC000"/>
              </a:solidFill>
              <a:ln w="19050">
                <a:solidFill>
                  <a:schemeClr val="lt1"/>
                </a:solidFill>
              </a:ln>
              <a:effectLst/>
            </c:spPr>
            <c:extLst>
              <c:ext xmlns:c16="http://schemas.microsoft.com/office/drawing/2014/chart" uri="{C3380CC4-5D6E-409C-BE32-E72D297353CC}">
                <c16:uniqueId val="{00000002-D5DF-4794-A70E-4558DAF149C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177-4F3E-85AE-0BCCA1E88867}"/>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C177-4F3E-85AE-0BCCA1E88867}"/>
              </c:ext>
            </c:extLst>
          </c:dPt>
          <c:dLbls>
            <c:dLbl>
              <c:idx val="0"/>
              <c:delete val="1"/>
              <c:extLst>
                <c:ext xmlns:c15="http://schemas.microsoft.com/office/drawing/2012/chart" uri="{CE6537A1-D6FC-4f65-9D91-7224C49458BB}"/>
                <c:ext xmlns:c16="http://schemas.microsoft.com/office/drawing/2014/chart" uri="{C3380CC4-5D6E-409C-BE32-E72D297353CC}">
                  <c16:uniqueId val="{00000001-D5DF-4794-A70E-4558DAF149CE}"/>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3B44DBBD-9B7E-49DA-9380-F8D326B03482}" type="PERCENTAGE">
                      <a:rPr lang="en-US" sz="4000"/>
                      <a:pPr>
                        <a:defRPr sz="1197" b="0" i="0" u="none" strike="noStrike" kern="1200" baseline="0">
                          <a:solidFill>
                            <a:schemeClr val="tx1">
                              <a:lumMod val="75000"/>
                              <a:lumOff val="25000"/>
                            </a:schemeClr>
                          </a:solidFill>
                          <a:latin typeface="+mn-lt"/>
                          <a:ea typeface="+mn-ea"/>
                          <a:cs typeface="+mn-cs"/>
                        </a:defRPr>
                      </a:pPr>
                      <a:t>[PERCENTAGE]</a:t>
                    </a:fld>
                    <a:endParaRPr lang="en-PH"/>
                  </a:p>
                </c:rich>
              </c:tx>
              <c:spPr>
                <a:noFill/>
                <a:ln>
                  <a:noFill/>
                </a:ln>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D5DF-4794-A70E-4558DAF149CE}"/>
                </c:ext>
              </c:extLst>
            </c:dLbl>
            <c:dLbl>
              <c:idx val="2"/>
              <c:delete val="1"/>
              <c:extLst>
                <c:ext xmlns:c15="http://schemas.microsoft.com/office/drawing/2012/chart" uri="{CE6537A1-D6FC-4f65-9D91-7224C49458BB}"/>
                <c:ext xmlns:c16="http://schemas.microsoft.com/office/drawing/2014/chart" uri="{C3380CC4-5D6E-409C-BE32-E72D297353CC}">
                  <c16:uniqueId val="{00000005-C177-4F3E-85AE-0BCCA1E88867}"/>
                </c:ext>
              </c:extLst>
            </c:dLbl>
            <c:dLbl>
              <c:idx val="3"/>
              <c:delete val="1"/>
              <c:extLst>
                <c:ext xmlns:c15="http://schemas.microsoft.com/office/drawing/2012/chart" uri="{CE6537A1-D6FC-4f65-9D91-7224C49458BB}"/>
                <c:ext xmlns:c16="http://schemas.microsoft.com/office/drawing/2014/chart" uri="{C3380CC4-5D6E-409C-BE32-E72D297353CC}">
                  <c16:uniqueId val="{00000007-C177-4F3E-85AE-0BCCA1E888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90</c:v>
                </c:pt>
                <c:pt idx="1">
                  <c:v>10</c:v>
                </c:pt>
              </c:numCache>
            </c:numRef>
          </c:val>
          <c:extLst>
            <c:ext xmlns:c16="http://schemas.microsoft.com/office/drawing/2014/chart" uri="{C3380CC4-5D6E-409C-BE32-E72D297353CC}">
              <c16:uniqueId val="{00000000-D5DF-4794-A70E-4558DAF149C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000C4-BDF1-475E-9549-8B8202E0A50A}" type="datetimeFigureOut">
              <a:rPr lang="en-PH" smtClean="0"/>
              <a:pPr/>
              <a:t>04/10/2025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7B44C-C4A3-4850-B0B7-21811ADE3662}" type="slidenum">
              <a:rPr lang="en-PH" smtClean="0"/>
              <a:pPr/>
              <a:t>‹#›</a:t>
            </a:fld>
            <a:endParaRPr lang="en-PH"/>
          </a:p>
        </p:txBody>
      </p:sp>
    </p:spTree>
    <p:extLst>
      <p:ext uri="{BB962C8B-B14F-4D97-AF65-F5344CB8AC3E}">
        <p14:creationId xmlns:p14="http://schemas.microsoft.com/office/powerpoint/2010/main" val="387026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sz="1800" dirty="0"/>
              <a:t>Good morning everyone!  </a:t>
            </a:r>
            <a:r>
              <a:rPr lang="en-PH" sz="1800" baseline="0" dirty="0"/>
              <a:t>Our topic for today is about the HFTSK. The goal is to give you an overview of the SK Handbook</a:t>
            </a:r>
            <a:endParaRPr lang="en-PH" sz="1800"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a:t>
            </a:fld>
            <a:endParaRPr lang="en-PH"/>
          </a:p>
        </p:txBody>
      </p:sp>
    </p:spTree>
    <p:extLst>
      <p:ext uri="{BB962C8B-B14F-4D97-AF65-F5344CB8AC3E}">
        <p14:creationId xmlns:p14="http://schemas.microsoft.com/office/powerpoint/2010/main" val="364196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8. Partner with the Local</a:t>
            </a:r>
            <a:r>
              <a:rPr lang="en-PH" baseline="0" dirty="0"/>
              <a:t> Youth Development Council in planning and executing programs and projects for the youth</a:t>
            </a:r>
          </a:p>
          <a:p>
            <a:pPr marL="0" marR="0" indent="0" algn="l" defTabSz="914400" rtl="0" eaLnBrk="1" fontAlgn="auto" latinLnBrk="0" hangingPunct="1">
              <a:lnSpc>
                <a:spcPct val="100000"/>
              </a:lnSpc>
              <a:spcBef>
                <a:spcPts val="0"/>
              </a:spcBef>
              <a:spcAft>
                <a:spcPts val="0"/>
              </a:spcAft>
              <a:buClrTx/>
              <a:buSzTx/>
              <a:buFontTx/>
              <a:buNone/>
              <a:tabLst/>
              <a:defRPr/>
            </a:pPr>
            <a:r>
              <a:rPr lang="en-PH" dirty="0"/>
              <a:t>9. Conduct youth profiling, establish, maintain and update a database of youth in the barangay and ensure submission to the NYC, and proper turn-over to the next set of SK officials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10</a:t>
            </a:fld>
            <a:endParaRPr lang="en-PH"/>
          </a:p>
        </p:txBody>
      </p:sp>
    </p:spTree>
    <p:extLst>
      <p:ext uri="{BB962C8B-B14F-4D97-AF65-F5344CB8AC3E}">
        <p14:creationId xmlns:p14="http://schemas.microsoft.com/office/powerpoint/2010/main" val="459313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10"/>
              <a:tabLst/>
              <a:defRPr/>
            </a:pPr>
            <a:r>
              <a:rPr lang="en-PH" dirty="0"/>
              <a:t>Assist in the establishment and registration of youth organizations and youth serving organizations in the barangay, in accordance with the guidelines of the Commission</a:t>
            </a:r>
          </a:p>
        </p:txBody>
      </p:sp>
      <p:sp>
        <p:nvSpPr>
          <p:cNvPr id="4" name="Slide Number Placeholder 3"/>
          <p:cNvSpPr>
            <a:spLocks noGrp="1"/>
          </p:cNvSpPr>
          <p:nvPr>
            <p:ph type="sldNum" sz="quarter" idx="10"/>
          </p:nvPr>
        </p:nvSpPr>
        <p:spPr/>
        <p:txBody>
          <a:bodyPr/>
          <a:lstStyle/>
          <a:p>
            <a:fld id="{D357B44C-C4A3-4850-B0B7-21811ADE3662}" type="slidenum">
              <a:rPr lang="en-PH" smtClean="0"/>
              <a:pPr/>
              <a:t>11</a:t>
            </a:fld>
            <a:endParaRPr lang="en-PH"/>
          </a:p>
        </p:txBody>
      </p:sp>
    </p:spTree>
    <p:extLst>
      <p:ext uri="{BB962C8B-B14F-4D97-AF65-F5344CB8AC3E}">
        <p14:creationId xmlns:p14="http://schemas.microsoft.com/office/powerpoint/2010/main" val="250252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11. Adopt and implement a policy on full public disclosure of all transactions and documents involving public interest. The rules and procedures to be followed in the implementation of the policy on full public disclosure shall be promulgated by the DILG.</a:t>
            </a:r>
          </a:p>
        </p:txBody>
      </p:sp>
      <p:sp>
        <p:nvSpPr>
          <p:cNvPr id="4" name="Slide Number Placeholder 3"/>
          <p:cNvSpPr>
            <a:spLocks noGrp="1"/>
          </p:cNvSpPr>
          <p:nvPr>
            <p:ph type="sldNum" sz="quarter" idx="10"/>
          </p:nvPr>
        </p:nvSpPr>
        <p:spPr/>
        <p:txBody>
          <a:bodyPr/>
          <a:lstStyle/>
          <a:p>
            <a:fld id="{D357B44C-C4A3-4850-B0B7-21811ADE3662}" type="slidenum">
              <a:rPr lang="en-PH" smtClean="0"/>
              <a:pPr/>
              <a:t>12</a:t>
            </a:fld>
            <a:endParaRPr lang="en-PH"/>
          </a:p>
        </p:txBody>
      </p:sp>
    </p:spTree>
    <p:extLst>
      <p:ext uri="{BB962C8B-B14F-4D97-AF65-F5344CB8AC3E}">
        <p14:creationId xmlns:p14="http://schemas.microsoft.com/office/powerpoint/2010/main" val="179277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12. Authorize the SK Chairperson to enter into contracts on behalf of the SK, subject to the provisions of SK Reform Act (RA 10742), its IRR, Local Government Code of 1991 (RA 7160), Government Procurement Reform Act (RA 9184) and such other pertinent laws and regulations;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13</a:t>
            </a:fld>
            <a:endParaRPr lang="en-PH"/>
          </a:p>
        </p:txBody>
      </p:sp>
    </p:spTree>
    <p:extLst>
      <p:ext uri="{BB962C8B-B14F-4D97-AF65-F5344CB8AC3E}">
        <p14:creationId xmlns:p14="http://schemas.microsoft.com/office/powerpoint/2010/main" val="522598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13. Comply with the bonding requirements in accordance with existing laws, rules and regulations, when necessary as in the case of the SK chairperson and the SK Treasurer; and</a:t>
            </a:r>
          </a:p>
          <a:p>
            <a:pPr marL="0" marR="0" indent="0" algn="l" defTabSz="914400" rtl="0" eaLnBrk="1" fontAlgn="auto" latinLnBrk="0" hangingPunct="1">
              <a:lnSpc>
                <a:spcPct val="100000"/>
              </a:lnSpc>
              <a:spcBef>
                <a:spcPts val="0"/>
              </a:spcBef>
              <a:spcAft>
                <a:spcPts val="0"/>
              </a:spcAft>
              <a:buClrTx/>
              <a:buSzTx/>
              <a:buFontTx/>
              <a:buNone/>
              <a:tabLst/>
              <a:defRPr/>
            </a:pPr>
            <a:r>
              <a:rPr lang="en-PH" dirty="0"/>
              <a:t>14. Exercise such other powers and perform such other functions as may be prescribed by law or ordinance, or delegated by the </a:t>
            </a:r>
            <a:r>
              <a:rPr lang="en-PH" dirty="0" err="1"/>
              <a:t>sangguniang</a:t>
            </a:r>
            <a:r>
              <a:rPr lang="en-PH" dirty="0"/>
              <a:t> barangay or the NYC</a:t>
            </a:r>
            <a:r>
              <a:rPr lang="en-PH" baseline="0" dirty="0"/>
              <a:t>.</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14</a:t>
            </a:fld>
            <a:endParaRPr lang="en-PH"/>
          </a:p>
        </p:txBody>
      </p:sp>
    </p:spTree>
    <p:extLst>
      <p:ext uri="{BB962C8B-B14F-4D97-AF65-F5344CB8AC3E}">
        <p14:creationId xmlns:p14="http://schemas.microsoft.com/office/powerpoint/2010/main" val="168066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PH" dirty="0"/>
              <a:t>The handbook provides</a:t>
            </a:r>
            <a:r>
              <a:rPr lang="en-PH" baseline="0" dirty="0"/>
              <a:t> definition of terms, basic standards and policies for each SK transaction stream. </a:t>
            </a:r>
          </a:p>
          <a:p>
            <a:pPr marL="228600" indent="-228600">
              <a:buAutoNum type="arabicPeriod"/>
            </a:pPr>
            <a:r>
              <a:rPr lang="en-PH" baseline="0" dirty="0"/>
              <a:t>Narrative procedures and flowcharts are also provided to facilitate understanding of the procedures. </a:t>
            </a:r>
          </a:p>
          <a:p>
            <a:pPr marL="228600" indent="-228600">
              <a:buAutoNum type="arabicPeriod"/>
            </a:pPr>
            <a:r>
              <a:rPr lang="en-PH" baseline="0" dirty="0"/>
              <a:t>The handbook also provides for the Accounting Plan in the recording and reporting of SK financial transactions. The Accounting Plan shows the flow of activities in each SK transaction stream; it shows the documents to be prepared from the capture of the event, where to record the transactions and what reports and financial statements are to be prepared at the reporting period.</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15</a:t>
            </a:fld>
            <a:endParaRPr lang="en-PH"/>
          </a:p>
        </p:txBody>
      </p:sp>
    </p:spTree>
    <p:extLst>
      <p:ext uri="{BB962C8B-B14F-4D97-AF65-F5344CB8AC3E}">
        <p14:creationId xmlns:p14="http://schemas.microsoft.com/office/powerpoint/2010/main" val="192085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After the enactment of RA 10742, the DBM, DILG and NYC </a:t>
            </a:r>
            <a:r>
              <a:rPr lang="en-PH" dirty="0"/>
              <a:t>Joint</a:t>
            </a:r>
            <a:r>
              <a:rPr lang="en-PH" baseline="0" dirty="0"/>
              <a:t> Memorandum Circular No. 1 dated January 23, 2019  was issued to prescribe the guidelines on 1. appropriation and release of the SK fund, </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2. provide for the planning and budgeting process for the SK, </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3. emphasize the posting requirements to enhance transparency and accountability.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I understand that the SKs have been trained by DBM/NYC regarding this. Most of the policies in this JMC No. 1 were also incorporated in the HFTSK.</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16</a:t>
            </a:fld>
            <a:endParaRPr lang="en-PH"/>
          </a:p>
        </p:txBody>
      </p:sp>
    </p:spTree>
    <p:extLst>
      <p:ext uri="{BB962C8B-B14F-4D97-AF65-F5344CB8AC3E}">
        <p14:creationId xmlns:p14="http://schemas.microsoft.com/office/powerpoint/2010/main" val="262426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Just a quick look on the contents of the JMC… Provides</a:t>
            </a:r>
            <a:r>
              <a:rPr lang="en-PH" baseline="0" dirty="0"/>
              <a:t> for the general guidelines on …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baseline="0" dirty="0"/>
              <a:t>I understand that the SKs have been trained by the DBM/NYC regarding the appropriation/release of SK funds as well as the planning/budgeting process for the SK fund.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baseline="0" dirty="0"/>
              <a:t> If you are able to read the handbook, you will see that many provisions of this JMC specially those pertaining to the budget execution are already incorporated in the SK handbook</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17</a:t>
            </a:fld>
            <a:endParaRPr lang="en-PH"/>
          </a:p>
        </p:txBody>
      </p:sp>
    </p:spTree>
    <p:extLst>
      <p:ext uri="{BB962C8B-B14F-4D97-AF65-F5344CB8AC3E}">
        <p14:creationId xmlns:p14="http://schemas.microsoft.com/office/powerpoint/2010/main" val="993881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The JMC also provides for the Budgeting Process for the SK funds . . . Same thing as the other LGUs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The SK Handbook comes in with the Budget Execution…</a:t>
            </a:r>
          </a:p>
        </p:txBody>
      </p:sp>
      <p:sp>
        <p:nvSpPr>
          <p:cNvPr id="4" name="Slide Number Placeholder 3"/>
          <p:cNvSpPr>
            <a:spLocks noGrp="1"/>
          </p:cNvSpPr>
          <p:nvPr>
            <p:ph type="sldNum" sz="quarter" idx="10"/>
          </p:nvPr>
        </p:nvSpPr>
        <p:spPr/>
        <p:txBody>
          <a:bodyPr/>
          <a:lstStyle/>
          <a:p>
            <a:fld id="{D357B44C-C4A3-4850-B0B7-21811ADE3662}" type="slidenum">
              <a:rPr lang="en-PH" smtClean="0"/>
              <a:pPr/>
              <a:t>18</a:t>
            </a:fld>
            <a:endParaRPr lang="en-PH"/>
          </a:p>
        </p:txBody>
      </p:sp>
    </p:spTree>
    <p:extLst>
      <p:ext uri="{BB962C8B-B14F-4D97-AF65-F5344CB8AC3E}">
        <p14:creationId xmlns:p14="http://schemas.microsoft.com/office/powerpoint/2010/main" val="4021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Section 7 of the JMC provides (read….) </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Therefore, all issues relating to budget which are not discussed in the JMC shall be referred for resolution to the mentioned government agencies.</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19</a:t>
            </a:fld>
            <a:endParaRPr lang="en-PH"/>
          </a:p>
        </p:txBody>
      </p:sp>
    </p:spTree>
    <p:extLst>
      <p:ext uri="{BB962C8B-B14F-4D97-AF65-F5344CB8AC3E}">
        <p14:creationId xmlns:p14="http://schemas.microsoft.com/office/powerpoint/2010/main" val="34123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aseline="0" dirty="0"/>
              <a:t>We all know that the preparation of the SK Handbook was anchored in  Section 21 of the Implementing Rules and Regulations (IRR) of RA No. 10742 – SK Reform Act of 2015, which provides that COA shall formulate accounting and auditing guidelines pertaining to the </a:t>
            </a:r>
            <a:r>
              <a:rPr lang="en-PH" b="1" baseline="0" dirty="0"/>
              <a:t>proper recording, reporting and </a:t>
            </a:r>
            <a:r>
              <a:rPr lang="en-PH" b="1" baseline="0" dirty="0">
                <a:solidFill>
                  <a:srgbClr val="FF0000"/>
                </a:solidFill>
              </a:rPr>
              <a:t>audit</a:t>
            </a:r>
            <a:r>
              <a:rPr lang="en-PH" b="1" baseline="0" dirty="0"/>
              <a:t> </a:t>
            </a:r>
            <a:r>
              <a:rPr lang="en-PH" baseline="0" dirty="0"/>
              <a:t>of SK funds and such other funds, including but not limited to, funds of </a:t>
            </a:r>
            <a:r>
              <a:rPr lang="en-PH" baseline="0" dirty="0" err="1"/>
              <a:t>Pederasyon</a:t>
            </a:r>
            <a:r>
              <a:rPr lang="en-PH" baseline="0" dirty="0"/>
              <a:t> in all levels.</a:t>
            </a:r>
          </a:p>
          <a:p>
            <a:endParaRPr lang="en-PH" baseline="0" dirty="0"/>
          </a:p>
          <a:p>
            <a:r>
              <a:rPr lang="en-PH" baseline="0" dirty="0"/>
              <a:t>The formulation of the accounting guidelines on the use of SK funds is aligned with the constitutional mandate of COA  based on Item 2 Section 2 Article IX D of the 1987 Philippine Constitution</a:t>
            </a:r>
          </a:p>
        </p:txBody>
      </p:sp>
      <p:sp>
        <p:nvSpPr>
          <p:cNvPr id="4" name="Slide Number Placeholder 3"/>
          <p:cNvSpPr>
            <a:spLocks noGrp="1"/>
          </p:cNvSpPr>
          <p:nvPr>
            <p:ph type="sldNum" sz="quarter" idx="10"/>
          </p:nvPr>
        </p:nvSpPr>
        <p:spPr/>
        <p:txBody>
          <a:bodyPr/>
          <a:lstStyle/>
          <a:p>
            <a:fld id="{D357B44C-C4A3-4850-B0B7-21811ADE3662}" type="slidenum">
              <a:rPr lang="en-PH" smtClean="0"/>
              <a:pPr/>
              <a:t>2</a:t>
            </a:fld>
            <a:endParaRPr lang="en-PH"/>
          </a:p>
        </p:txBody>
      </p:sp>
    </p:spTree>
    <p:extLst>
      <p:ext uri="{BB962C8B-B14F-4D97-AF65-F5344CB8AC3E}">
        <p14:creationId xmlns:p14="http://schemas.microsoft.com/office/powerpoint/2010/main" val="694568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Now,</a:t>
            </a:r>
            <a:r>
              <a:rPr lang="en-PH" baseline="0" dirty="0"/>
              <a:t> let us discuss the </a:t>
            </a:r>
            <a:r>
              <a:rPr lang="en-PH" dirty="0"/>
              <a:t>overview on the SK Handbook prepared by the COA. The</a:t>
            </a:r>
            <a:r>
              <a:rPr lang="en-PH" baseline="0" dirty="0"/>
              <a:t> handbook was approved by the COA Commission Proper pursuant to COA Circular No. 2020-003 dated January 28, 2020.</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20</a:t>
            </a:fld>
            <a:endParaRPr lang="en-PH"/>
          </a:p>
        </p:txBody>
      </p:sp>
    </p:spTree>
    <p:extLst>
      <p:ext uri="{BB962C8B-B14F-4D97-AF65-F5344CB8AC3E}">
        <p14:creationId xmlns:p14="http://schemas.microsoft.com/office/powerpoint/2010/main" val="2932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The handbook provides the accounting policies/standards and specific guidelines and procedures</a:t>
            </a:r>
            <a:r>
              <a:rPr lang="en-PH" baseline="0" dirty="0"/>
              <a:t> related to the financial transactions of the SK, including the forms, registries, registers, records and reports required from the SK officials to prepare, maintain and /or submit</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21</a:t>
            </a:fld>
            <a:endParaRPr lang="en-PH"/>
          </a:p>
        </p:txBody>
      </p:sp>
    </p:spTree>
    <p:extLst>
      <p:ext uri="{BB962C8B-B14F-4D97-AF65-F5344CB8AC3E}">
        <p14:creationId xmlns:p14="http://schemas.microsoft.com/office/powerpoint/2010/main" val="207686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handbook defines terms used in</a:t>
            </a:r>
            <a:r>
              <a:rPr lang="en-PH" baseline="0" dirty="0"/>
              <a:t> the discussions, which the SK needs to be familiar with, like:</a:t>
            </a:r>
          </a:p>
          <a:p>
            <a:pPr marL="228600" indent="-228600">
              <a:buAutoNum type="arabicPeriod"/>
            </a:pPr>
            <a:r>
              <a:rPr lang="en-PH" baseline="0" dirty="0"/>
              <a:t>Annual budget – refers to the estimates of income and expenditures</a:t>
            </a:r>
          </a:p>
          <a:p>
            <a:pPr marL="228600" indent="-228600">
              <a:buAutoNum type="arabicPeriod"/>
            </a:pPr>
            <a:r>
              <a:rPr lang="en-PH" baseline="0" dirty="0"/>
              <a:t>Approved budget – regular budget covered by an SK resolution</a:t>
            </a:r>
          </a:p>
          <a:p>
            <a:pPr marL="228600" indent="-228600">
              <a:buAutoNum type="arabicPeriod"/>
            </a:pPr>
            <a:r>
              <a:rPr lang="en-PH" baseline="0" dirty="0"/>
              <a:t>Commitment – </a:t>
            </a:r>
            <a:r>
              <a:rPr lang="en-US" sz="1200" u="sng"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refers to the amount committed to be paid by SK for any lawful payments to be made by the accountable officer for and in behalf of the SK.</a:t>
            </a:r>
            <a:r>
              <a:rPr lang="en-US" sz="1200" u="sng" kern="1200" dirty="0">
                <a:solidFill>
                  <a:schemeClr val="tx1"/>
                </a:solidFill>
                <a:effectLst/>
                <a:latin typeface="+mn-lt"/>
                <a:ea typeface="+mn-ea"/>
                <a:cs typeface="+mn-cs"/>
              </a:rPr>
              <a:t>   </a:t>
            </a:r>
            <a:endParaRPr lang="en-PH" sz="1200" u="none" kern="1200" baseline="0" dirty="0">
              <a:solidFill>
                <a:schemeClr val="tx1"/>
              </a:solidFill>
              <a:effectLst/>
              <a:latin typeface="+mn-lt"/>
              <a:ea typeface="+mn-ea"/>
              <a:cs typeface="+mn-cs"/>
            </a:endParaRPr>
          </a:p>
          <a:p>
            <a:pPr marL="228600" indent="-228600">
              <a:buAutoNum type="arabicPeriod"/>
            </a:pPr>
            <a:r>
              <a:rPr lang="en-PH" baseline="0" dirty="0"/>
              <a:t>Disbursement/payment – </a:t>
            </a:r>
            <a:r>
              <a:rPr lang="en-PH" sz="1200" u="none" kern="1200" dirty="0">
                <a:solidFill>
                  <a:schemeClr val="tx1"/>
                </a:solidFill>
                <a:effectLst/>
                <a:latin typeface="+mn-lt"/>
                <a:ea typeface="+mn-ea"/>
                <a:cs typeface="+mn-cs"/>
              </a:rPr>
              <a:t>constitute all cash paid out during a given period in currency (cash) or by check. It may also mean the settlement of government payables by cash or check. Payments shall be made on duly approved DV.</a:t>
            </a:r>
            <a:endParaRPr lang="en-PH" sz="1200" u="none" kern="1200" baseline="0" dirty="0">
              <a:solidFill>
                <a:schemeClr val="tx1"/>
              </a:solidFill>
              <a:effectLst/>
              <a:latin typeface="+mn-lt"/>
              <a:ea typeface="+mn-ea"/>
              <a:cs typeface="+mn-cs"/>
            </a:endParaRPr>
          </a:p>
          <a:p>
            <a:pPr marL="228600" indent="-228600">
              <a:buAutoNum type="arabicPeriod"/>
            </a:pPr>
            <a:r>
              <a:rPr lang="en-PH" baseline="0" dirty="0"/>
              <a:t>Fair value – </a:t>
            </a:r>
            <a:r>
              <a:rPr lang="en-US" sz="1200" kern="1200" dirty="0">
                <a:solidFill>
                  <a:schemeClr val="tx1"/>
                </a:solidFill>
                <a:effectLst/>
                <a:latin typeface="+mn-lt"/>
                <a:ea typeface="+mn-ea"/>
                <a:cs typeface="+mn-cs"/>
              </a:rPr>
              <a:t>is the amount for which an asset could be exchanged, or a liability settled, between knowledgeable, willing parties in an arm’s length transaction.</a:t>
            </a:r>
            <a:r>
              <a:rPr lang="en-PH" sz="1200" kern="1200" baseline="0" dirty="0">
                <a:solidFill>
                  <a:schemeClr val="tx1"/>
                </a:solidFill>
                <a:effectLst/>
                <a:latin typeface="+mn-lt"/>
                <a:ea typeface="+mn-ea"/>
                <a:cs typeface="+mn-cs"/>
              </a:rPr>
              <a:t> It is a </a:t>
            </a:r>
            <a:r>
              <a:rPr lang="en-PH" baseline="0" dirty="0"/>
              <a:t>valuation used for donations and assets with no available cost or value. This is determined by the Inspection and Appraisal Committee of the SK</a:t>
            </a:r>
          </a:p>
          <a:p>
            <a:pPr marL="228600" indent="-228600">
              <a:buAutoNum type="arabicPeriod"/>
            </a:pPr>
            <a:r>
              <a:rPr lang="en-PH" baseline="0" dirty="0"/>
              <a:t>SK funds – the 10% of the GF of the barangay and includes funds received with or without specific purpose and receipts collected from revenue-generating activities </a:t>
            </a:r>
          </a:p>
        </p:txBody>
      </p:sp>
      <p:sp>
        <p:nvSpPr>
          <p:cNvPr id="4" name="Slide Number Placeholder 3"/>
          <p:cNvSpPr>
            <a:spLocks noGrp="1"/>
          </p:cNvSpPr>
          <p:nvPr>
            <p:ph type="sldNum" sz="quarter" idx="10"/>
          </p:nvPr>
        </p:nvSpPr>
        <p:spPr/>
        <p:txBody>
          <a:bodyPr/>
          <a:lstStyle/>
          <a:p>
            <a:fld id="{D357B44C-C4A3-4850-B0B7-21811ADE3662}" type="slidenum">
              <a:rPr lang="en-PH" smtClean="0"/>
              <a:pPr/>
              <a:t>22</a:t>
            </a:fld>
            <a:endParaRPr lang="en-PH"/>
          </a:p>
        </p:txBody>
      </p:sp>
    </p:spTree>
    <p:extLst>
      <p:ext uri="{BB962C8B-B14F-4D97-AF65-F5344CB8AC3E}">
        <p14:creationId xmlns:p14="http://schemas.microsoft.com/office/powerpoint/2010/main" val="397811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7. Property &amp; Equipment - these are tangible items with unit cost of P50,000 and above. No depreciation is recognized. Issue</a:t>
            </a:r>
            <a:r>
              <a:rPr lang="en-PH" baseline="0" dirty="0"/>
              <a:t> of PE to SK officials shall be covered by PAR. COA Circular 2022-004 dated 5-31-22, the threshold was increased to P50,000 (Sec. 23 of the General Provisions of RA No.11639, GAA for FY 2022.</a:t>
            </a:r>
          </a:p>
          <a:p>
            <a:r>
              <a:rPr lang="en-PH" baseline="0" dirty="0"/>
              <a:t>8. Receipts/collections – any receipt, in cash or in check, or direct deposit that accrues to the account of the SK. Receipt made in cash or in check are acknowledged by an Official Receipt. Direct deposits are recorded in the SK’s Cash Receipts Register based on the validated deposit slip or credit memo from the bank.</a:t>
            </a:r>
          </a:p>
          <a:p>
            <a:r>
              <a:rPr lang="en-PH" baseline="0" dirty="0"/>
              <a:t>9. Reporting period – January 1 to December 31 </a:t>
            </a:r>
          </a:p>
          <a:p>
            <a:r>
              <a:rPr lang="en-PH" baseline="0" dirty="0"/>
              <a:t>10. Semi-expendable property (SEP) – these are tangible items with unit cost of less than P50,000 but with estimated useful life of more than one year. The issue of SEP is covered by an Inventory Custodian Slip (ICS).</a:t>
            </a:r>
          </a:p>
          <a:p>
            <a:r>
              <a:rPr lang="en-PH" baseline="0" dirty="0"/>
              <a:t>12. Supplemental budget – additional receipts received by the SK may be the proper subject of a Supplemental Budget subject to the following circumstances: (a) when supported by funds actually available as certified by the SK Treasurer; and (b) if covered by new revenue source</a:t>
            </a:r>
          </a:p>
          <a:p>
            <a:pPr algn="l"/>
            <a:r>
              <a:rPr lang="en-PH" dirty="0"/>
              <a:t>13. Supplies and materials - </a:t>
            </a:r>
            <a:r>
              <a:rPr lang="en-PH" sz="1800" b="0" i="0" u="none" strike="noStrike" baseline="0" dirty="0">
                <a:latin typeface="Times New Roman" panose="02020603050405020304" pitchFamily="18" charset="0"/>
              </a:rPr>
              <a:t>are items to be used in operation, or consumed or distributed in the rendering of services. These include semi-expendable property or tangible items with unit cost below the capitalization threshold of P15,000.</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23</a:t>
            </a:fld>
            <a:endParaRPr lang="en-PH"/>
          </a:p>
        </p:txBody>
      </p:sp>
    </p:spTree>
    <p:extLst>
      <p:ext uri="{BB962C8B-B14F-4D97-AF65-F5344CB8AC3E}">
        <p14:creationId xmlns:p14="http://schemas.microsoft.com/office/powerpoint/2010/main" val="390719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Section 20 (b) of the IRR of RA No. 10742 provides that the SK shall have financial independence in their:</a:t>
            </a:r>
          </a:p>
          <a:p>
            <a:pPr marL="228600" indent="-228600">
              <a:buAutoNum type="alphaLcPeriod"/>
            </a:pPr>
            <a:r>
              <a:rPr lang="en-PH" dirty="0"/>
              <a:t>Operations</a:t>
            </a:r>
          </a:p>
          <a:p>
            <a:pPr marL="228600" indent="-228600">
              <a:buAutoNum type="alphaLcPeriod"/>
            </a:pPr>
            <a:r>
              <a:rPr lang="en-PH" dirty="0"/>
              <a:t>Disbursements and encashment of the</a:t>
            </a:r>
            <a:r>
              <a:rPr lang="en-PH" baseline="0" dirty="0"/>
              <a:t> SK’s funds, income and expenditures</a:t>
            </a:r>
          </a:p>
          <a:p>
            <a:pPr marL="228600" indent="-228600">
              <a:buAutoNum type="alphaLcPeriod"/>
            </a:pPr>
            <a:r>
              <a:rPr lang="en-PH" baseline="0" dirty="0"/>
              <a:t>The SK funds shall be deposited in the name of the SK in Government-owned banks/Authorized Government Depository Banks, with the SK Chairperson and SK Treasurer as signatories.</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24</a:t>
            </a:fld>
            <a:endParaRPr lang="en-PH"/>
          </a:p>
        </p:txBody>
      </p:sp>
    </p:spTree>
    <p:extLst>
      <p:ext uri="{BB962C8B-B14F-4D97-AF65-F5344CB8AC3E}">
        <p14:creationId xmlns:p14="http://schemas.microsoft.com/office/powerpoint/2010/main" val="343582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PH" dirty="0"/>
              <a:t>What are the</a:t>
            </a:r>
            <a:r>
              <a:rPr lang="en-PH" baseline="0" dirty="0"/>
              <a:t> basic policies governing the SK funds?</a:t>
            </a:r>
          </a:p>
          <a:p>
            <a:pPr marL="228600" indent="-228600">
              <a:buAutoNum type="arabicPeriod"/>
            </a:pPr>
            <a:r>
              <a:rPr lang="en-PH" dirty="0"/>
              <a:t>Basically,</a:t>
            </a:r>
            <a:r>
              <a:rPr lang="en-PH" baseline="0" dirty="0"/>
              <a:t> the SK funds is sourced from </a:t>
            </a:r>
            <a:r>
              <a:rPr lang="en-PH" dirty="0"/>
              <a:t>10% of the Barangay</a:t>
            </a:r>
            <a:r>
              <a:rPr lang="en-PH" baseline="0" dirty="0"/>
              <a:t> Fund</a:t>
            </a:r>
          </a:p>
          <a:p>
            <a:pPr marL="228600" indent="-228600">
              <a:buAutoNum type="arabicPeriod"/>
            </a:pPr>
            <a:r>
              <a:rPr lang="en-PH" baseline="0" dirty="0"/>
              <a:t>The </a:t>
            </a:r>
            <a:r>
              <a:rPr lang="en-PH" baseline="0" dirty="0" err="1"/>
              <a:t>Sangguniang</a:t>
            </a:r>
            <a:r>
              <a:rPr lang="en-PH" baseline="0" dirty="0"/>
              <a:t> Barangay shall appropriate the SK fund in lump sum amount</a:t>
            </a:r>
          </a:p>
        </p:txBody>
      </p:sp>
      <p:sp>
        <p:nvSpPr>
          <p:cNvPr id="4" name="Slide Number Placeholder 3"/>
          <p:cNvSpPr>
            <a:spLocks noGrp="1"/>
          </p:cNvSpPr>
          <p:nvPr>
            <p:ph type="sldNum" sz="quarter" idx="10"/>
          </p:nvPr>
        </p:nvSpPr>
        <p:spPr/>
        <p:txBody>
          <a:bodyPr/>
          <a:lstStyle/>
          <a:p>
            <a:fld id="{D357B44C-C4A3-4850-B0B7-21811ADE3662}" type="slidenum">
              <a:rPr lang="en-PH" smtClean="0"/>
              <a:pPr/>
              <a:t>25</a:t>
            </a:fld>
            <a:endParaRPr lang="en-PH"/>
          </a:p>
        </p:txBody>
      </p:sp>
    </p:spTree>
    <p:extLst>
      <p:ext uri="{BB962C8B-B14F-4D97-AF65-F5344CB8AC3E}">
        <p14:creationId xmlns:p14="http://schemas.microsoft.com/office/powerpoint/2010/main" val="1082452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PH" dirty="0"/>
              <a:t>What are the</a:t>
            </a:r>
            <a:r>
              <a:rPr lang="en-PH" baseline="0" dirty="0"/>
              <a:t> basic policies governing the SK funds?</a:t>
            </a:r>
          </a:p>
          <a:p>
            <a:pPr marL="228600" indent="-228600">
              <a:buAutoNum type="arabicPeriod"/>
            </a:pPr>
            <a:r>
              <a:rPr lang="en-PH" baseline="0" dirty="0"/>
              <a:t>The SK fund shall be automatically released by the barangay to the SK, not subject to any lien or holdback that may be imposed by the barangay for whatever purpose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PH" sz="1200" dirty="0">
                <a:solidFill>
                  <a:schemeClr val="accent5">
                    <a:lumMod val="50000"/>
                  </a:schemeClr>
                </a:solidFill>
                <a:latin typeface="Franklin Gothic Book" panose="020B0503020102020204" pitchFamily="34" charset="0"/>
              </a:rPr>
              <a:t>The 10% share of the SK from </a:t>
            </a:r>
            <a:r>
              <a:rPr lang="en-PH" sz="1200" b="0" dirty="0">
                <a:solidFill>
                  <a:schemeClr val="accent5">
                    <a:lumMod val="50000"/>
                  </a:schemeClr>
                </a:solidFill>
                <a:latin typeface="Franklin Gothic Book" panose="020B0503020102020204" pitchFamily="34" charset="0"/>
              </a:rPr>
              <a:t>monthly IRA of the barangay </a:t>
            </a:r>
            <a:r>
              <a:rPr lang="en-PH" sz="1200" dirty="0">
                <a:solidFill>
                  <a:schemeClr val="accent5">
                    <a:lumMod val="50000"/>
                  </a:schemeClr>
                </a:solidFill>
                <a:latin typeface="Franklin Gothic Book" panose="020B0503020102020204" pitchFamily="34" charset="0"/>
              </a:rPr>
              <a:t>shall be released to the SK not later than 5 working days from the receipt of the IRA. For all other income, SK fund shall be deposited to SK account not later than 5 days after the end of the month</a:t>
            </a:r>
          </a:p>
          <a:p>
            <a:pPr marL="0" indent="0">
              <a:buNone/>
            </a:pP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26</a:t>
            </a:fld>
            <a:endParaRPr lang="en-PH"/>
          </a:p>
        </p:txBody>
      </p:sp>
    </p:spTree>
    <p:extLst>
      <p:ext uri="{BB962C8B-B14F-4D97-AF65-F5344CB8AC3E}">
        <p14:creationId xmlns:p14="http://schemas.microsoft.com/office/powerpoint/2010/main" val="3502788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Other basic policies governing the SK fund. (read</a:t>
            </a:r>
            <a:r>
              <a:rPr lang="en-PH" baseline="0" dirty="0"/>
              <a:t> slides)</a:t>
            </a:r>
            <a:endParaRPr lang="en-PH" dirty="0"/>
          </a:p>
          <a:p>
            <a:r>
              <a:rPr lang="en-PH" dirty="0"/>
              <a:t> </a:t>
            </a:r>
          </a:p>
        </p:txBody>
      </p:sp>
      <p:sp>
        <p:nvSpPr>
          <p:cNvPr id="4" name="Slide Number Placeholder 3"/>
          <p:cNvSpPr>
            <a:spLocks noGrp="1"/>
          </p:cNvSpPr>
          <p:nvPr>
            <p:ph type="sldNum" sz="quarter" idx="10"/>
          </p:nvPr>
        </p:nvSpPr>
        <p:spPr/>
        <p:txBody>
          <a:bodyPr/>
          <a:lstStyle/>
          <a:p>
            <a:fld id="{D357B44C-C4A3-4850-B0B7-21811ADE3662}" type="slidenum">
              <a:rPr lang="en-PH" smtClean="0"/>
              <a:pPr/>
              <a:t>27</a:t>
            </a:fld>
            <a:endParaRPr lang="en-PH"/>
          </a:p>
        </p:txBody>
      </p:sp>
    </p:spTree>
    <p:extLst>
      <p:ext uri="{BB962C8B-B14F-4D97-AF65-F5344CB8AC3E}">
        <p14:creationId xmlns:p14="http://schemas.microsoft.com/office/powerpoint/2010/main" val="520973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What consists</a:t>
            </a:r>
            <a:r>
              <a:rPr lang="en-PH" baseline="0" dirty="0"/>
              <a:t> the SK funds? (read slides)</a:t>
            </a:r>
          </a:p>
          <a:p>
            <a:r>
              <a:rPr lang="en-PH" baseline="0" dirty="0"/>
              <a:t>10% of the GF of the Barangay</a:t>
            </a:r>
          </a:p>
          <a:p>
            <a:r>
              <a:rPr lang="en-PH" baseline="0" dirty="0"/>
              <a:t>Proceeds from fund raising activities aligned with CBYDP and ABYIP. </a:t>
            </a:r>
          </a:p>
          <a:p>
            <a:r>
              <a:rPr lang="en-PH" baseline="0" dirty="0"/>
              <a:t>Contributions</a:t>
            </a:r>
          </a:p>
          <a:p>
            <a:r>
              <a:rPr lang="en-PH" baseline="0" dirty="0"/>
              <a:t>Funds for specific 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a:t>
            </a:r>
            <a:r>
              <a:rPr lang="en-US" sz="1800" i="1" dirty="0">
                <a:effectLst/>
                <a:latin typeface="Times New Roman" panose="02020603050405020304" pitchFamily="18" charset="0"/>
                <a:ea typeface="Times New Roman" panose="02020603050405020304" pitchFamily="18" charset="0"/>
              </a:rPr>
              <a:t>are not subject to the usual budgeting process.)</a:t>
            </a:r>
            <a:endParaRPr lang="en-PH" sz="1800" dirty="0">
              <a:effectLst/>
              <a:latin typeface="Times New Roman" panose="02020603050405020304" pitchFamily="18" charset="0"/>
              <a:ea typeface="Times New Roman" panose="02020603050405020304" pitchFamily="18" charset="0"/>
            </a:endParaRPr>
          </a:p>
          <a:p>
            <a:endParaRPr lang="en-PH" baseline="0" dirty="0"/>
          </a:p>
          <a:p>
            <a:r>
              <a:rPr lang="en-PH" baseline="0" dirty="0"/>
              <a:t>Additional source of income for purposes of budgeting: Unexpended balance of the previous budget</a:t>
            </a:r>
          </a:p>
          <a:p>
            <a:endParaRPr lang="en-PH" baseline="0" dirty="0"/>
          </a:p>
          <a:p>
            <a:endParaRPr lang="en-PH" baseline="0"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28</a:t>
            </a:fld>
            <a:endParaRPr lang="en-PH"/>
          </a:p>
        </p:txBody>
      </p:sp>
    </p:spTree>
    <p:extLst>
      <p:ext uri="{BB962C8B-B14F-4D97-AF65-F5344CB8AC3E}">
        <p14:creationId xmlns:p14="http://schemas.microsoft.com/office/powerpoint/2010/main" val="2403823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Other basic standards and policies</a:t>
            </a:r>
            <a:r>
              <a:rPr lang="en-PH" baseline="0" dirty="0"/>
              <a:t> governing the SK funds (read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The SK Fund shall be </a:t>
            </a:r>
            <a:r>
              <a:rPr lang="id-ID" sz="1200" b="0" dirty="0">
                <a:solidFill>
                  <a:schemeClr val="bg2">
                    <a:lumMod val="25000"/>
                  </a:schemeClr>
                </a:solidFill>
                <a:latin typeface="Calibri" panose="020F0502020204030204" pitchFamily="34" charset="0"/>
                <a:cs typeface="Calibri" panose="020F0502020204030204" pitchFamily="34" charset="0"/>
              </a:rPr>
              <a:t>utilized in accordance with the approved budget of the SK</a:t>
            </a:r>
            <a:r>
              <a:rPr lang="en-PH" sz="1200" b="0" kern="0" dirty="0">
                <a:solidFill>
                  <a:schemeClr val="bg2">
                    <a:lumMod val="25000"/>
                  </a:schemeClr>
                </a:solidFill>
                <a:latin typeface="Calibri" panose="020F0502020204030204" pitchFamily="34" charset="0"/>
                <a:cs typeface="Calibri" panose="020F0502020204030204" pitchFamily="34" charset="0"/>
              </a:rPr>
              <a:t> </a:t>
            </a:r>
            <a:endParaRPr lang="en-PH" sz="1200" b="0" dirty="0">
              <a:solidFill>
                <a:schemeClr val="bg2">
                  <a:lumMod val="2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d-ID" sz="1200" kern="0" dirty="0">
                <a:solidFill>
                  <a:schemeClr val="bg1"/>
                </a:solidFill>
                <a:latin typeface="Calibri" panose="020F0502020204030204" pitchFamily="34" charset="0"/>
                <a:cs typeface="Calibri" panose="020F0502020204030204" pitchFamily="34" charset="0"/>
              </a:rPr>
              <a:t>allocated in an annual budget, and if</a:t>
            </a:r>
            <a:r>
              <a:rPr lang="en-PH" sz="1200" kern="0" dirty="0">
                <a:solidFill>
                  <a:schemeClr val="bg1"/>
                </a:solidFill>
                <a:latin typeface="Calibri" panose="020F0502020204030204" pitchFamily="34" charset="0"/>
                <a:cs typeface="Calibri" panose="020F0502020204030204" pitchFamily="34" charset="0"/>
              </a:rPr>
              <a:t> </a:t>
            </a:r>
            <a:r>
              <a:rPr lang="id-ID" sz="1200" kern="0" dirty="0">
                <a:solidFill>
                  <a:schemeClr val="bg1"/>
                </a:solidFill>
                <a:latin typeface="Calibri" panose="020F0502020204030204" pitchFamily="34" charset="0"/>
                <a:cs typeface="Calibri" panose="020F0502020204030204" pitchFamily="34" charset="0"/>
              </a:rPr>
              <a:t>funds</a:t>
            </a:r>
            <a:r>
              <a:rPr lang="en-PH" sz="1200" kern="0" dirty="0">
                <a:solidFill>
                  <a:schemeClr val="bg1"/>
                </a:solidFill>
                <a:latin typeface="Calibri" panose="020F0502020204030204" pitchFamily="34" charset="0"/>
                <a:cs typeface="Calibri" panose="020F0502020204030204" pitchFamily="34" charset="0"/>
              </a:rPr>
              <a:t> </a:t>
            </a:r>
            <a:r>
              <a:rPr lang="id-ID" sz="1200" kern="0" dirty="0">
                <a:solidFill>
                  <a:schemeClr val="bg1"/>
                </a:solidFill>
                <a:latin typeface="Calibri" panose="020F0502020204030204" pitchFamily="34" charset="0"/>
                <a:cs typeface="Calibri" panose="020F0502020204030204" pitchFamily="34" charset="0"/>
              </a:rPr>
              <a:t>allow, in a supplemental budget in accordance with the adopted ABYIP</a:t>
            </a:r>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29</a:t>
            </a:fld>
            <a:endParaRPr lang="en-PH"/>
          </a:p>
        </p:txBody>
      </p:sp>
    </p:spTree>
    <p:extLst>
      <p:ext uri="{BB962C8B-B14F-4D97-AF65-F5344CB8AC3E}">
        <p14:creationId xmlns:p14="http://schemas.microsoft.com/office/powerpoint/2010/main" val="31516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Very clearly, th</a:t>
            </a:r>
            <a:r>
              <a:rPr lang="en-PH" baseline="0" dirty="0"/>
              <a:t>e  SK Handbook was prepared in response to the requirement of law, which is the basis of its creation… Republic Act number 10742. </a:t>
            </a:r>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Before we explore the content of the HFTSK itself, let us first have a glimpse of the content of RA 10742 as a background information.</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3</a:t>
            </a:fld>
            <a:endParaRPr lang="en-PH"/>
          </a:p>
        </p:txBody>
      </p:sp>
    </p:spTree>
    <p:extLst>
      <p:ext uri="{BB962C8B-B14F-4D97-AF65-F5344CB8AC3E}">
        <p14:creationId xmlns:p14="http://schemas.microsoft.com/office/powerpoint/2010/main" val="3971600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Sections 20a and 20c of the</a:t>
            </a:r>
            <a:r>
              <a:rPr lang="en-PH" baseline="0" dirty="0"/>
              <a:t> IRR of RA 10742 provide that the SK funds shall be utilized for youth development and empowerment purposes. The following are the priority areas to which the SK funds may be utilized. </a:t>
            </a:r>
            <a:endParaRPr lang="en-PH" b="1" baseline="0" dirty="0">
              <a:solidFill>
                <a:srgbClr val="FF0000"/>
              </a:solidFill>
            </a:endParaRPr>
          </a:p>
          <a:p>
            <a:r>
              <a:rPr lang="en-PH"/>
              <a:t>(Read the slides)</a:t>
            </a:r>
            <a:endParaRPr lang="en-PH" dirty="0"/>
          </a:p>
          <a:p>
            <a:r>
              <a:rPr lang="en-PH" dirty="0"/>
              <a:t>Section 16 of the IRR provided the privileges of the SK Officials. RA 10742 is silent when it comes to the compensation of the SK. However, R.A. 11768 dated May 06, 2022 [turn to next slide]</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30</a:t>
            </a:fld>
            <a:endParaRPr lang="en-PH"/>
          </a:p>
        </p:txBody>
      </p:sp>
    </p:spTree>
    <p:extLst>
      <p:ext uri="{BB962C8B-B14F-4D97-AF65-F5344CB8AC3E}">
        <p14:creationId xmlns:p14="http://schemas.microsoft.com/office/powerpoint/2010/main" val="2379092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Provided for the compensation of the SK…[Read Slide]</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31</a:t>
            </a:fld>
            <a:endParaRPr lang="en-PH"/>
          </a:p>
        </p:txBody>
      </p:sp>
    </p:spTree>
    <p:extLst>
      <p:ext uri="{BB962C8B-B14F-4D97-AF65-F5344CB8AC3E}">
        <p14:creationId xmlns:p14="http://schemas.microsoft.com/office/powerpoint/2010/main" val="3536175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32</a:t>
            </a:fld>
            <a:endParaRPr lang="en-PH"/>
          </a:p>
        </p:txBody>
      </p:sp>
    </p:spTree>
    <p:extLst>
      <p:ext uri="{BB962C8B-B14F-4D97-AF65-F5344CB8AC3E}">
        <p14:creationId xmlns:p14="http://schemas.microsoft.com/office/powerpoint/2010/main" val="394844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33</a:t>
            </a:fld>
            <a:endParaRPr lang="en-PH"/>
          </a:p>
        </p:txBody>
      </p:sp>
    </p:spTree>
    <p:extLst>
      <p:ext uri="{BB962C8B-B14F-4D97-AF65-F5344CB8AC3E}">
        <p14:creationId xmlns:p14="http://schemas.microsoft.com/office/powerpoint/2010/main" val="830950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Section 6 of RA 11768 amended Sec. 20c of the</a:t>
            </a:r>
            <a:r>
              <a:rPr lang="en-PH" baseline="0" dirty="0"/>
              <a:t> IRR of RA 10742 which provide that the SK funds shall be utilized for youth development and empowerment purposes. The following are the priority areas to which the SK funds may be utilized. </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34</a:t>
            </a:fld>
            <a:endParaRPr lang="en-PH"/>
          </a:p>
        </p:txBody>
      </p:sp>
    </p:spTree>
    <p:extLst>
      <p:ext uri="{BB962C8B-B14F-4D97-AF65-F5344CB8AC3E}">
        <p14:creationId xmlns:p14="http://schemas.microsoft.com/office/powerpoint/2010/main" val="19646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PH" dirty="0"/>
              <a:t>Section 6 of R.A. No. 11768 amended Section 20 of R.A. No. 10742</a:t>
            </a:r>
          </a:p>
          <a:p>
            <a:pPr marL="228600" indent="-228600">
              <a:buAutoNum type="arabicPeriod"/>
            </a:pPr>
            <a:r>
              <a:rPr lang="en-PH" dirty="0"/>
              <a:t>To reduce incidence of out-of-school youth and drop-outs</a:t>
            </a:r>
          </a:p>
          <a:p>
            <a:pPr marL="228600" indent="-228600">
              <a:buAutoNum type="arabicPeriod"/>
            </a:pPr>
            <a:r>
              <a:rPr lang="en-PH" dirty="0"/>
              <a:t>To address physical and mental health, teenage pregnancy. Substance abuse, and other health issues</a:t>
            </a:r>
            <a:endParaRPr lang="en-PH" baseline="0"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35</a:t>
            </a:fld>
            <a:endParaRPr lang="en-PH"/>
          </a:p>
        </p:txBody>
      </p:sp>
    </p:spTree>
    <p:extLst>
      <p:ext uri="{BB962C8B-B14F-4D97-AF65-F5344CB8AC3E}">
        <p14:creationId xmlns:p14="http://schemas.microsoft.com/office/powerpoint/2010/main" val="3848181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the slides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36</a:t>
            </a:fld>
            <a:endParaRPr lang="en-PH"/>
          </a:p>
        </p:txBody>
      </p:sp>
    </p:spTree>
    <p:extLst>
      <p:ext uri="{BB962C8B-B14F-4D97-AF65-F5344CB8AC3E}">
        <p14:creationId xmlns:p14="http://schemas.microsoft.com/office/powerpoint/2010/main" val="2549130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the slides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37</a:t>
            </a:fld>
            <a:endParaRPr lang="en-PH"/>
          </a:p>
        </p:txBody>
      </p:sp>
    </p:spTree>
    <p:extLst>
      <p:ext uri="{BB962C8B-B14F-4D97-AF65-F5344CB8AC3E}">
        <p14:creationId xmlns:p14="http://schemas.microsoft.com/office/powerpoint/2010/main" val="612694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Disbursement</a:t>
            </a:r>
            <a:r>
              <a:rPr lang="en-PH" baseline="0" dirty="0"/>
              <a:t> of the SK funds is made pursuant to the ff Laws:  (read the slides)</a:t>
            </a:r>
          </a:p>
          <a:p>
            <a:r>
              <a:rPr lang="en-PH" baseline="0" dirty="0"/>
              <a:t>1. RA 10742 and its IRR – provides for the areas of disbursements of the SK funds</a:t>
            </a:r>
          </a:p>
          <a:p>
            <a:r>
              <a:rPr lang="en-PH" baseline="0" dirty="0"/>
              <a:t>2. RA 7160 or the LGC– the SK funds </a:t>
            </a:r>
            <a:r>
              <a:rPr lang="en-PH" b="1" baseline="0" dirty="0"/>
              <a:t>shall </a:t>
            </a:r>
            <a:r>
              <a:rPr lang="en-PH" b="1" baseline="0" dirty="0">
                <a:solidFill>
                  <a:srgbClr val="C00000"/>
                </a:solidFill>
              </a:rPr>
              <a:t>not be utilized to pay for personal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3. RA 9184 or the Government Procurement Reform Act. GPPB has issued </a:t>
            </a:r>
            <a:r>
              <a:rPr lang="en-PH" dirty="0"/>
              <a:t>GPPB CIRCULAR 07-2019 dated 17 July 2019  - </a:t>
            </a:r>
            <a:r>
              <a:rPr lang="en-US" dirty="0"/>
              <a:t>SK BAC Composition and Conduct of Procurement</a:t>
            </a:r>
            <a:endParaRPr lang="en-PH" dirty="0"/>
          </a:p>
          <a:p>
            <a:r>
              <a:rPr lang="en-PH" baseline="0" dirty="0"/>
              <a:t>4. Other existing rules and regulations</a:t>
            </a:r>
          </a:p>
          <a:p>
            <a:r>
              <a:rPr lang="en-PH" baseline="0" dirty="0"/>
              <a:t>- COA Circular 2012-001 </a:t>
            </a:r>
            <a:r>
              <a:rPr lang="en-PH" baseline="0" dirty="0" err="1"/>
              <a:t>dtd</a:t>
            </a:r>
            <a:r>
              <a:rPr lang="en-PH" baseline="0" dirty="0"/>
              <a:t> 6-14-2 prescribing Documentary Requirement for Common Govt Transactions</a:t>
            </a:r>
          </a:p>
          <a:p>
            <a:pPr marL="171450" indent="-171450">
              <a:buFontTx/>
              <a:buChar char="-"/>
            </a:pPr>
            <a:r>
              <a:rPr lang="en-PH" baseline="0" dirty="0"/>
              <a:t>DBM,DILG,NYC JMC-01 dated 1-23-19, </a:t>
            </a:r>
            <a:r>
              <a:rPr lang="en-US" dirty="0"/>
              <a:t>GUIDELINES ON THE APPROPRIATION, RELEASE, PLANNING AND BUDGETING PROCESS FOR THE SK FUNDS</a:t>
            </a:r>
          </a:p>
          <a:p>
            <a:pPr marL="0" indent="0">
              <a:buFontTx/>
              <a:buNone/>
            </a:pPr>
            <a:r>
              <a:rPr lang="en-US" baseline="0" dirty="0"/>
              <a:t>- Treasury Circular No. 02-2009 </a:t>
            </a:r>
            <a:r>
              <a:rPr lang="en-US" baseline="0" dirty="0" err="1"/>
              <a:t>dtd</a:t>
            </a:r>
            <a:r>
              <a:rPr lang="en-US" baseline="0" dirty="0"/>
              <a:t> 8-6-09 Re: Fidelity bonding of Govt. Officials</a:t>
            </a:r>
            <a:endParaRPr lang="en-PH" baseline="0"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38</a:t>
            </a:fld>
            <a:endParaRPr lang="en-PH"/>
          </a:p>
        </p:txBody>
      </p:sp>
    </p:spTree>
    <p:extLst>
      <p:ext uri="{BB962C8B-B14F-4D97-AF65-F5344CB8AC3E}">
        <p14:creationId xmlns:p14="http://schemas.microsoft.com/office/powerpoint/2010/main" val="2403794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aseline="0" dirty="0"/>
              <a:t>Basic standards covering the receipts and disbursements. (read slides)</a:t>
            </a:r>
          </a:p>
          <a:p>
            <a:r>
              <a:rPr lang="en-PH" baseline="0" dirty="0"/>
              <a:t>The details of these basic standards shall be discussed lengthily in the succeeding sessions of our training.</a:t>
            </a:r>
          </a:p>
          <a:p>
            <a:r>
              <a:rPr lang="en-PH" baseline="0" dirty="0"/>
              <a:t>- COA Circular 2012-001 dated June 14, 2012 prescribing Documentary Requirement for Common Govt Transactions</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39</a:t>
            </a:fld>
            <a:endParaRPr lang="en-PH"/>
          </a:p>
        </p:txBody>
      </p:sp>
    </p:spTree>
    <p:extLst>
      <p:ext uri="{BB962C8B-B14F-4D97-AF65-F5344CB8AC3E}">
        <p14:creationId xmlns:p14="http://schemas.microsoft.com/office/powerpoint/2010/main" val="130247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Who are considered as youth?</a:t>
            </a:r>
          </a:p>
          <a:p>
            <a:pPr marL="0" marR="0" indent="0" algn="l" defTabSz="914400" rtl="0" eaLnBrk="1" fontAlgn="auto" latinLnBrk="0" hangingPunct="1">
              <a:lnSpc>
                <a:spcPct val="100000"/>
              </a:lnSpc>
              <a:spcBef>
                <a:spcPts val="0"/>
              </a:spcBef>
              <a:spcAft>
                <a:spcPts val="0"/>
              </a:spcAft>
              <a:buClrTx/>
              <a:buSzTx/>
              <a:buFontTx/>
              <a:buNone/>
              <a:tabLst/>
              <a:defRPr/>
            </a:pPr>
            <a:r>
              <a:rPr lang="en-PH" dirty="0"/>
              <a:t>Under the IRR of RA 10742, Youth shall refer to those persons whose ages range from 15 to 30 years old as defined in RA 8044 </a:t>
            </a:r>
            <a:r>
              <a:rPr lang="en-US" b="0" i="0" dirty="0">
                <a:solidFill>
                  <a:srgbClr val="404040"/>
                </a:solidFill>
                <a:effectLst/>
                <a:latin typeface="Barlow"/>
              </a:rPr>
              <a:t>known as the “Youth in Nation-Building Act.”</a:t>
            </a:r>
            <a:r>
              <a:rPr lang="en-PH" dirty="0"/>
              <a:t>.  For the purpose of targeted</a:t>
            </a:r>
            <a:r>
              <a:rPr lang="en-PH" baseline="0" dirty="0"/>
              <a:t> programming for the youth, there had been age disaggregation. </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15-17 –child youth</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18-24 –core youth</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25-30 –adult youth</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Which age bracket do the SK officials come from? The core youth.</a:t>
            </a:r>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a:t>
            </a:fld>
            <a:endParaRPr lang="en-PH"/>
          </a:p>
        </p:txBody>
      </p:sp>
    </p:spTree>
    <p:extLst>
      <p:ext uri="{BB962C8B-B14F-4D97-AF65-F5344CB8AC3E}">
        <p14:creationId xmlns:p14="http://schemas.microsoft.com/office/powerpoint/2010/main" val="3606323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40</a:t>
            </a:fld>
            <a:endParaRPr lang="en-PH"/>
          </a:p>
        </p:txBody>
      </p:sp>
    </p:spTree>
    <p:extLst>
      <p:ext uri="{BB962C8B-B14F-4D97-AF65-F5344CB8AC3E}">
        <p14:creationId xmlns:p14="http://schemas.microsoft.com/office/powerpoint/2010/main" val="3291777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Sec. 2 of RA 11768 amended Sec.10. Qualifications of RA 10742</a:t>
            </a:r>
          </a:p>
          <a:p>
            <a:r>
              <a:rPr lang="en-PH" dirty="0"/>
              <a:t>[Read Slide]</a:t>
            </a:r>
          </a:p>
        </p:txBody>
      </p:sp>
      <p:sp>
        <p:nvSpPr>
          <p:cNvPr id="4" name="Slide Number Placeholder 3"/>
          <p:cNvSpPr>
            <a:spLocks noGrp="1"/>
          </p:cNvSpPr>
          <p:nvPr>
            <p:ph type="sldNum" sz="quarter" idx="10"/>
          </p:nvPr>
        </p:nvSpPr>
        <p:spPr/>
        <p:txBody>
          <a:bodyPr/>
          <a:lstStyle/>
          <a:p>
            <a:fld id="{D357B44C-C4A3-4850-B0B7-21811ADE3662}" type="slidenum">
              <a:rPr lang="en-PH" smtClean="0"/>
              <a:pPr/>
              <a:t>41</a:t>
            </a:fld>
            <a:endParaRPr lang="en-PH"/>
          </a:p>
        </p:txBody>
      </p:sp>
    </p:spTree>
    <p:extLst>
      <p:ext uri="{BB962C8B-B14F-4D97-AF65-F5344CB8AC3E}">
        <p14:creationId xmlns:p14="http://schemas.microsoft.com/office/powerpoint/2010/main" val="4262216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Sec. 2 of RA 11768 amended Sec.10. Qualifications of RA 10742</a:t>
            </a:r>
          </a:p>
          <a:p>
            <a:r>
              <a:rPr lang="en-PH" dirty="0"/>
              <a:t>[Read Slide]</a:t>
            </a:r>
          </a:p>
        </p:txBody>
      </p:sp>
      <p:sp>
        <p:nvSpPr>
          <p:cNvPr id="4" name="Slide Number Placeholder 3"/>
          <p:cNvSpPr>
            <a:spLocks noGrp="1"/>
          </p:cNvSpPr>
          <p:nvPr>
            <p:ph type="sldNum" sz="quarter" idx="10"/>
          </p:nvPr>
        </p:nvSpPr>
        <p:spPr/>
        <p:txBody>
          <a:bodyPr/>
          <a:lstStyle/>
          <a:p>
            <a:fld id="{D357B44C-C4A3-4850-B0B7-21811ADE3662}" type="slidenum">
              <a:rPr lang="en-PH" smtClean="0"/>
              <a:pPr/>
              <a:t>42</a:t>
            </a:fld>
            <a:endParaRPr lang="en-PH"/>
          </a:p>
        </p:txBody>
      </p:sp>
    </p:spTree>
    <p:extLst>
      <p:ext uri="{BB962C8B-B14F-4D97-AF65-F5344CB8AC3E}">
        <p14:creationId xmlns:p14="http://schemas.microsoft.com/office/powerpoint/2010/main" val="3248411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43</a:t>
            </a:fld>
            <a:endParaRPr lang="en-PH"/>
          </a:p>
        </p:txBody>
      </p:sp>
    </p:spTree>
    <p:extLst>
      <p:ext uri="{BB962C8B-B14F-4D97-AF65-F5344CB8AC3E}">
        <p14:creationId xmlns:p14="http://schemas.microsoft.com/office/powerpoint/2010/main" val="2050939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44</a:t>
            </a:fld>
            <a:endParaRPr lang="en-PH"/>
          </a:p>
        </p:txBody>
      </p:sp>
    </p:spTree>
    <p:extLst>
      <p:ext uri="{BB962C8B-B14F-4D97-AF65-F5344CB8AC3E}">
        <p14:creationId xmlns:p14="http://schemas.microsoft.com/office/powerpoint/2010/main" val="3589164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slides</a:t>
            </a:r>
          </a:p>
          <a:p>
            <a:r>
              <a:rPr lang="en-PH" baseline="0" dirty="0"/>
              <a:t>SK officials may be entrusted with funds (for example-cash advance for travel) or they may be given property like laptop or computer to use in the performance of their duties – so they are responsible on these things.</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45</a:t>
            </a:fld>
            <a:endParaRPr lang="en-PH"/>
          </a:p>
        </p:txBody>
      </p:sp>
    </p:spTree>
    <p:extLst>
      <p:ext uri="{BB962C8B-B14F-4D97-AF65-F5344CB8AC3E}">
        <p14:creationId xmlns:p14="http://schemas.microsoft.com/office/powerpoint/2010/main" val="4015094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We need to emphasize this provision to the SK. We need to emphasize accountability. That all the items entrusted to them are their accountability and should be used on conformity with law. This is why we have forms that they need to fill out if they are going to receive property and equipment or semi expendable property.</a:t>
            </a:r>
          </a:p>
          <a:p>
            <a:endParaRPr lang="en-PH"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46</a:t>
            </a:fld>
            <a:endParaRPr lang="en-PH"/>
          </a:p>
        </p:txBody>
      </p:sp>
    </p:spTree>
    <p:extLst>
      <p:ext uri="{BB962C8B-B14F-4D97-AF65-F5344CB8AC3E}">
        <p14:creationId xmlns:p14="http://schemas.microsoft.com/office/powerpoint/2010/main" val="2599366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slides and explain:</a:t>
            </a:r>
          </a:p>
          <a:p>
            <a:r>
              <a:rPr lang="en-PH" dirty="0"/>
              <a:t>Sec 101 PD 1445 </a:t>
            </a:r>
            <a:r>
              <a:rPr lang="en-US" b="0" i="0" dirty="0">
                <a:solidFill>
                  <a:srgbClr val="000080"/>
                </a:solidFill>
                <a:effectLst/>
                <a:latin typeface="arial" panose="020B0604020202020204" pitchFamily="34" charset="0"/>
              </a:rPr>
              <a:t> Every accountable officer shall be properly bonded in accordance with law.</a:t>
            </a:r>
          </a:p>
          <a:p>
            <a:r>
              <a:rPr lang="en-US" b="0" i="0" dirty="0">
                <a:solidFill>
                  <a:srgbClr val="000080"/>
                </a:solidFill>
                <a:effectLst/>
                <a:latin typeface="arial" panose="020B0604020202020204" pitchFamily="34" charset="0"/>
              </a:rPr>
              <a:t>EO 292 – Administrative Code  of 1987</a:t>
            </a:r>
          </a:p>
          <a:p>
            <a:r>
              <a:rPr lang="en-US" b="0" i="0" dirty="0">
                <a:solidFill>
                  <a:srgbClr val="000080"/>
                </a:solidFill>
                <a:effectLst/>
                <a:latin typeface="arial" panose="020B0604020202020204" pitchFamily="34" charset="0"/>
              </a:rPr>
              <a:t>Treasury Circular No. 02-2019 – Revised Omnibus Regulations governing the fidelity bonding of Accountable Public Officers</a:t>
            </a:r>
          </a:p>
          <a:p>
            <a:r>
              <a:rPr lang="en-US" b="0" i="0" dirty="0">
                <a:solidFill>
                  <a:srgbClr val="000080"/>
                </a:solidFill>
                <a:effectLst/>
                <a:latin typeface="arial" panose="020B0604020202020204" pitchFamily="34" charset="0"/>
              </a:rPr>
              <a:t>TC No. 1-2022 – Supplemental guidelines on the revised omnibus regulations governing the fidelity bonding of accountable public officers</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47</a:t>
            </a:fld>
            <a:endParaRPr lang="en-PH"/>
          </a:p>
        </p:txBody>
      </p:sp>
    </p:spTree>
    <p:extLst>
      <p:ext uri="{BB962C8B-B14F-4D97-AF65-F5344CB8AC3E}">
        <p14:creationId xmlns:p14="http://schemas.microsoft.com/office/powerpoint/2010/main" val="836883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HFTSK</a:t>
            </a:r>
            <a:r>
              <a:rPr lang="en-PH" baseline="0" dirty="0"/>
              <a:t> applied the Cash Basis of Accounting pursuant to IPSAS Volume II</a:t>
            </a:r>
            <a:endParaRPr lang="en-PH" dirty="0"/>
          </a:p>
          <a:p>
            <a:r>
              <a:rPr lang="en-PH" b="1" dirty="0"/>
              <a:t>Why</a:t>
            </a:r>
            <a:r>
              <a:rPr lang="en-PH" b="1" baseline="0" dirty="0"/>
              <a:t> Cash Basis?</a:t>
            </a:r>
          </a:p>
          <a:p>
            <a:r>
              <a:rPr lang="en-PH" baseline="0" dirty="0"/>
              <a:t>Cash Basis of Accounting, as compared to Accrual Basis of Accounting, is more appropriate to the current organizational setup of the SK as a starting framework. At present, the </a:t>
            </a:r>
            <a:r>
              <a:rPr lang="en-PH" b="1" baseline="0" dirty="0"/>
              <a:t>SK is not yet ready to adopt accrual accounting </a:t>
            </a:r>
            <a:r>
              <a:rPr lang="en-PH" baseline="0" dirty="0"/>
              <a:t>considering the </a:t>
            </a:r>
            <a:r>
              <a:rPr lang="en-PH" b="1" baseline="0" dirty="0"/>
              <a:t>manpower complement</a:t>
            </a:r>
            <a:r>
              <a:rPr lang="en-PH" baseline="0" dirty="0"/>
              <a:t> of the SK and </a:t>
            </a:r>
            <a:r>
              <a:rPr lang="en-PH" b="1" baseline="0" dirty="0"/>
              <a:t>the requirement that a Certified Public Accountant</a:t>
            </a:r>
            <a:r>
              <a:rPr lang="en-PH" baseline="0" dirty="0"/>
              <a:t> should prepare the financial statements. The SK has only 10 officials -  the SK Chairperson, SK Treasurer, SK Secretary and the 7 SK officials. Further, Cash Basis Accounting is </a:t>
            </a:r>
            <a:r>
              <a:rPr lang="en-PH" b="1" baseline="0" dirty="0"/>
              <a:t>simple and requires lesser financial reports</a:t>
            </a:r>
            <a:r>
              <a:rPr lang="en-PH" baseline="0" dirty="0"/>
              <a:t>. Accrual Accounting is more complicated and requires 6 FSs while in Cash Basis, </a:t>
            </a:r>
            <a:r>
              <a:rPr lang="en-PH" b="1" baseline="0" dirty="0"/>
              <a:t>only 3 FSs are required</a:t>
            </a:r>
            <a:r>
              <a:rPr lang="en-PH" baseline="0" dirty="0"/>
              <a:t>. – We will discuss the 3 FSs later.</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48</a:t>
            </a:fld>
            <a:endParaRPr lang="en-PH"/>
          </a:p>
        </p:txBody>
      </p:sp>
    </p:spTree>
    <p:extLst>
      <p:ext uri="{BB962C8B-B14F-4D97-AF65-F5344CB8AC3E}">
        <p14:creationId xmlns:p14="http://schemas.microsoft.com/office/powerpoint/2010/main" val="1737170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 what is the principle of</a:t>
            </a:r>
            <a:r>
              <a:rPr lang="en-PH" baseline="0" dirty="0"/>
              <a:t> Cash Basis Accounting? </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Read bullet 1, then explain - it is like the operation of a sari-sari store where cash is recorded when received and when disbursed. Non-cash transactions like payables are included in the notes to the FS.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baseline="0" dirty="0"/>
              <a:t>We record only the cash transactions in the appropriate registers</a:t>
            </a:r>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a:p>
            <a:endParaRPr lang="en-PH" baseline="0" dirty="0"/>
          </a:p>
          <a:p>
            <a:endParaRPr lang="en-PH" baseline="0"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49</a:t>
            </a:fld>
            <a:endParaRPr lang="en-PH"/>
          </a:p>
        </p:txBody>
      </p:sp>
    </p:spTree>
    <p:extLst>
      <p:ext uri="{BB962C8B-B14F-4D97-AF65-F5344CB8AC3E}">
        <p14:creationId xmlns:p14="http://schemas.microsoft.com/office/powerpoint/2010/main" val="105876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Pursuant to Sec. 4 of the IRR of RA 10742:</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There shall be in every barangay a KK to be composed of all citizens of the Philippines who are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PH" baseline="0" dirty="0"/>
              <a:t>fifteen (15) but not more than thirty (30) years of 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PH" baseline="0" dirty="0"/>
              <a:t>residing in the barangay for at least six (6) months,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PH" baseline="0" dirty="0"/>
              <a:t>and who are duly registered in the COMELEC list of voters and/or based on the list of members of the KK under the custody of the SK Secretary.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To qualify as an SK official, they must be at least eighteen (18) years but not more than twenty-four (24) years of age on the day of the elections and a resident of the barangay for not less than one (1) year  immediately preceding the day of the elections.</a:t>
            </a:r>
            <a:endParaRPr lang="en-PH" dirty="0"/>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a:t>
            </a:fld>
            <a:endParaRPr lang="en-PH"/>
          </a:p>
        </p:txBody>
      </p:sp>
    </p:spTree>
    <p:extLst>
      <p:ext uri="{BB962C8B-B14F-4D97-AF65-F5344CB8AC3E}">
        <p14:creationId xmlns:p14="http://schemas.microsoft.com/office/powerpoint/2010/main" val="2319867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Further, the focus under</a:t>
            </a:r>
            <a:r>
              <a:rPr lang="en-PH" baseline="0" dirty="0"/>
              <a:t> Cash Basis is on cash – the FSs provide readers information about the sources of cash received, the purpose/s for which the cash was used and the cash balance at reporting period. </a:t>
            </a:r>
          </a:p>
          <a:p>
            <a:endParaRPr lang="en-PH" baseline="0" dirty="0"/>
          </a:p>
          <a:p>
            <a:r>
              <a:rPr lang="en-PH" baseline="0" dirty="0"/>
              <a:t>The concern is on the liquidity of the entity, the changes (increase or decrease) of cash and the cash balance.</a:t>
            </a:r>
          </a:p>
          <a:p>
            <a:endParaRPr lang="en-PH" baseline="0"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50</a:t>
            </a:fld>
            <a:endParaRPr lang="en-PH"/>
          </a:p>
        </p:txBody>
      </p:sp>
    </p:spTree>
    <p:extLst>
      <p:ext uri="{BB962C8B-B14F-4D97-AF65-F5344CB8AC3E}">
        <p14:creationId xmlns:p14="http://schemas.microsoft.com/office/powerpoint/2010/main" val="3416090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Aside from the Basic Standards and Policies,</a:t>
            </a:r>
            <a:r>
              <a:rPr lang="en-PH" baseline="0" dirty="0"/>
              <a:t> the HFTSK also provided specific policies per transaction area</a:t>
            </a:r>
            <a:endParaRPr lang="en-PH" dirty="0"/>
          </a:p>
          <a:p>
            <a:r>
              <a:rPr lang="en-PH" dirty="0"/>
              <a:t>Each transaction area will be the topic for each sessions of this training.</a:t>
            </a:r>
          </a:p>
          <a:p>
            <a:r>
              <a:rPr lang="en-PH" dirty="0"/>
              <a:t>The following are the SK transaction areas:</a:t>
            </a:r>
          </a:p>
          <a:p>
            <a:pPr marL="228600" indent="-228600">
              <a:buAutoNum type="arabicPeriod"/>
            </a:pPr>
            <a:r>
              <a:rPr lang="en-PH" dirty="0"/>
              <a:t>Budget – what consists the SK budget?</a:t>
            </a:r>
            <a:r>
              <a:rPr lang="en-PH" baseline="0" dirty="0"/>
              <a:t> The handbook provides discussion about the basic and specific policies on the annual budget, the supplemental budget and commitments  </a:t>
            </a:r>
          </a:p>
          <a:p>
            <a:pPr marL="228600" indent="-228600">
              <a:buAutoNum type="arabicPeriod"/>
            </a:pPr>
            <a:r>
              <a:rPr lang="en-PH" baseline="0" dirty="0"/>
              <a:t>Receipts/collections. –How are these recorded in the registries, who records and what reports are prepared.</a:t>
            </a:r>
          </a:p>
          <a:p>
            <a:pPr marL="228600" indent="-228600">
              <a:buAutoNum type="arabicPeriod"/>
            </a:pPr>
            <a:r>
              <a:rPr lang="en-PH" baseline="0" dirty="0"/>
              <a:t>Disbursements/payments out of the SK funds, and the documents and reports to be accomplished and prepared</a:t>
            </a:r>
          </a:p>
          <a:p>
            <a:pPr marL="228600" indent="-228600">
              <a:buAutoNum type="arabicPeriod"/>
            </a:pPr>
            <a:r>
              <a:rPr lang="en-PH" baseline="0" dirty="0"/>
              <a:t>Supplies &amp; Materials”, the handbook provides for the procedures on the custody/safekeeping, issuance of purchased/donated supplies &amp; materials</a:t>
            </a:r>
          </a:p>
          <a:p>
            <a:pPr marL="228600" indent="-228600">
              <a:buAutoNum type="arabicPeriod"/>
            </a:pPr>
            <a:r>
              <a:rPr lang="en-PH" baseline="0" dirty="0"/>
              <a:t>Property &amp; Equipment – the handbook provides for the guidelines in the custody/safekeeping and disposal of Property &amp; Equipment </a:t>
            </a:r>
          </a:p>
          <a:p>
            <a:pPr marL="228600" indent="-228600">
              <a:buAutoNum type="arabicPeriod"/>
            </a:pPr>
            <a:r>
              <a:rPr lang="en-PH" baseline="0" dirty="0"/>
              <a:t>FS &amp; Reports to be prepared, frequency of submission &amp; to whom submitted</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51</a:t>
            </a:fld>
            <a:endParaRPr lang="en-PH"/>
          </a:p>
        </p:txBody>
      </p:sp>
    </p:spTree>
    <p:extLst>
      <p:ext uri="{BB962C8B-B14F-4D97-AF65-F5344CB8AC3E}">
        <p14:creationId xmlns:p14="http://schemas.microsoft.com/office/powerpoint/2010/main" val="2924760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[Display the first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PH" dirty="0"/>
              <a:t>The SK Chairperson with the concurrence of the majority of all the SK members shall designate an SK official as BMO who shall be responsible in the monitoring of budget and preparation of the budget registries and budget reports: (read second to last bullet of the slide</a:t>
            </a:r>
            <a:r>
              <a:rPr lang="en-PH" baseline="0" dirty="0"/>
              <a:t> ….)</a:t>
            </a:r>
          </a:p>
          <a:p>
            <a:r>
              <a:rPr lang="en-PH" b="1" baseline="0" dirty="0"/>
              <a:t>Continuing</a:t>
            </a:r>
            <a:r>
              <a:rPr lang="en-PH" baseline="0" dirty="0"/>
              <a:t>:</a:t>
            </a:r>
          </a:p>
          <a:p>
            <a:r>
              <a:rPr lang="en-PH" baseline="0" dirty="0"/>
              <a:t>RBCPB – Registry of Budget, Commitments, Payments and Balances</a:t>
            </a:r>
          </a:p>
          <a:p>
            <a:r>
              <a:rPr lang="en-PH" baseline="0" dirty="0"/>
              <a:t>RSPFCPB – Registry of Specific Purpose Fund, Commitments, Payments and Balances</a:t>
            </a:r>
          </a:p>
          <a:p>
            <a:r>
              <a:rPr lang="en-PH" b="1" baseline="0" dirty="0"/>
              <a:t>Quarterly</a:t>
            </a:r>
            <a:r>
              <a:rPr lang="en-PH" baseline="0" dirty="0"/>
              <a:t>:</a:t>
            </a:r>
          </a:p>
          <a:p>
            <a:r>
              <a:rPr lang="en-PH" baseline="0" dirty="0"/>
              <a:t>SBCPB – Summary of Budget, Commitments, Payments and Balances</a:t>
            </a:r>
          </a:p>
          <a:p>
            <a:r>
              <a:rPr lang="en-PH" baseline="0" dirty="0"/>
              <a:t>SSPFCPB – </a:t>
            </a:r>
            <a:r>
              <a:rPr lang="en-PH" sz="1000" baseline="0" dirty="0"/>
              <a:t>Summary of Specific Purpose Fund, Commitments, Payments and Balances</a:t>
            </a:r>
          </a:p>
          <a:p>
            <a:r>
              <a:rPr lang="en-PH" b="1" baseline="0" dirty="0"/>
              <a:t>Annual:</a:t>
            </a:r>
          </a:p>
          <a:p>
            <a:r>
              <a:rPr lang="en-PH" baseline="0" dirty="0"/>
              <a:t>Statement of Comparison of Budget and Actual Amounts (SCBAA)</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52</a:t>
            </a:fld>
            <a:endParaRPr lang="en-PH"/>
          </a:p>
        </p:txBody>
      </p:sp>
    </p:spTree>
    <p:extLst>
      <p:ext uri="{BB962C8B-B14F-4D97-AF65-F5344CB8AC3E}">
        <p14:creationId xmlns:p14="http://schemas.microsoft.com/office/powerpoint/2010/main" val="2227004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SK Treasurer is the SK’s CO who prepares/maintains the following:</a:t>
            </a:r>
          </a:p>
          <a:p>
            <a:r>
              <a:rPr lang="en-PH" dirty="0"/>
              <a:t>(read second to last bullet of the slide</a:t>
            </a:r>
            <a:r>
              <a:rPr lang="en-PH"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kern="0" dirty="0">
                <a:solidFill>
                  <a:schemeClr val="bg1"/>
                </a:solidFill>
                <a:latin typeface="Calibri" panose="020F0502020204030204" pitchFamily="34" charset="0"/>
                <a:cs typeface="Calibri" panose="020F0502020204030204" pitchFamily="34" charset="0"/>
              </a:rPr>
              <a:t>Register of Cash Receipts, Deposits and Other Related Financial Transactions (RCRD) – </a:t>
            </a:r>
            <a:r>
              <a:rPr lang="en-PH" sz="1200" kern="0" dirty="0" err="1">
                <a:solidFill>
                  <a:schemeClr val="bg1"/>
                </a:solidFill>
                <a:latin typeface="Calibri" panose="020F0502020204030204" pitchFamily="34" charset="0"/>
                <a:cs typeface="Calibri" panose="020F0502020204030204" pitchFamily="34" charset="0"/>
              </a:rPr>
              <a:t>Dito</a:t>
            </a:r>
            <a:r>
              <a:rPr lang="en-PH" sz="1200" kern="0" dirty="0">
                <a:solidFill>
                  <a:schemeClr val="bg1"/>
                </a:solidFill>
                <a:latin typeface="Calibri" panose="020F0502020204030204" pitchFamily="34" charset="0"/>
                <a:cs typeface="Calibri" panose="020F0502020204030204" pitchFamily="34" charset="0"/>
              </a:rPr>
              <a:t> </a:t>
            </a:r>
            <a:r>
              <a:rPr lang="en-PH" sz="1200" kern="0" dirty="0" err="1">
                <a:solidFill>
                  <a:schemeClr val="bg1"/>
                </a:solidFill>
                <a:latin typeface="Calibri" panose="020F0502020204030204" pitchFamily="34" charset="0"/>
                <a:cs typeface="Calibri" panose="020F0502020204030204" pitchFamily="34" charset="0"/>
              </a:rPr>
              <a:t>nirerecord</a:t>
            </a:r>
            <a:r>
              <a:rPr lang="en-PH" sz="1200" kern="0" dirty="0">
                <a:solidFill>
                  <a:schemeClr val="bg1"/>
                </a:solidFill>
                <a:latin typeface="Calibri" panose="020F0502020204030204" pitchFamily="34" charset="0"/>
                <a:cs typeface="Calibri" panose="020F0502020204030204" pitchFamily="34" charset="0"/>
              </a:rPr>
              <a:t> ng SK Treasurer ang </a:t>
            </a:r>
            <a:r>
              <a:rPr lang="en-PH" sz="1200" kern="0" dirty="0" err="1">
                <a:solidFill>
                  <a:schemeClr val="bg1"/>
                </a:solidFill>
                <a:latin typeface="Calibri" panose="020F0502020204030204" pitchFamily="34" charset="0"/>
                <a:cs typeface="Calibri" panose="020F0502020204030204" pitchFamily="34" charset="0"/>
              </a:rPr>
              <a:t>mga</a:t>
            </a:r>
            <a:r>
              <a:rPr lang="en-PH" sz="1200" kern="0" dirty="0">
                <a:solidFill>
                  <a:schemeClr val="bg1"/>
                </a:solidFill>
                <a:latin typeface="Calibri" panose="020F0502020204030204" pitchFamily="34" charset="0"/>
                <a:cs typeface="Calibri" panose="020F0502020204030204" pitchFamily="34" charset="0"/>
              </a:rPr>
              <a:t> collections. </a:t>
            </a:r>
            <a:r>
              <a:rPr lang="en-PH" baseline="0" dirty="0"/>
              <a:t>Breakdown ng collections at kung </a:t>
            </a:r>
            <a:r>
              <a:rPr lang="en-PH" baseline="0" dirty="0" err="1"/>
              <a:t>ito</a:t>
            </a:r>
            <a:r>
              <a:rPr lang="en-PH" baseline="0" dirty="0"/>
              <a:t> ay </a:t>
            </a:r>
            <a:r>
              <a:rPr lang="en-PH" baseline="0" dirty="0" err="1"/>
              <a:t>naideposito</a:t>
            </a:r>
            <a:r>
              <a:rPr lang="en-PH" baseline="0" dirty="0"/>
              <a:t> </a:t>
            </a:r>
            <a:r>
              <a:rPr lang="en-PH" baseline="0" dirty="0" err="1"/>
              <a:t>na.</a:t>
            </a:r>
            <a:r>
              <a:rPr lang="en-PH" baseline="0" dirty="0"/>
              <a:t> So here we will be able to see the balance of funds in the hands of the CO (pertaining to Collections)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kern="0" dirty="0">
                <a:solidFill>
                  <a:schemeClr val="bg1"/>
                </a:solidFill>
                <a:latin typeface="Calibri" panose="020F0502020204030204" pitchFamily="34" charset="0"/>
                <a:cs typeface="Calibri" panose="020F0502020204030204" pitchFamily="34" charset="0"/>
              </a:rPr>
              <a:t>Register of Cash in Bank and Other Related Financial Transactions (RCB) – In contrast to the RCRD, the disbursements are recorded and itemized here. You can also see here the CIB Balance of the 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kern="0" dirty="0">
                <a:solidFill>
                  <a:schemeClr val="bg1"/>
                </a:solidFill>
                <a:latin typeface="Calibri" panose="020F0502020204030204" pitchFamily="34" charset="0"/>
                <a:cs typeface="Calibri" panose="020F0502020204030204" pitchFamily="34" charset="0"/>
              </a:rPr>
              <a:t>Statement of Receipts and Payments – prepared by the SK Treasurer and submitted to the SK, SB Chairperson &amp; COA Auditor 20 days after </a:t>
            </a:r>
            <a:r>
              <a:rPr lang="en-PH" sz="1200" kern="0" dirty="0" err="1">
                <a:solidFill>
                  <a:schemeClr val="bg1"/>
                </a:solidFill>
                <a:latin typeface="Calibri" panose="020F0502020204030204" pitchFamily="34" charset="0"/>
                <a:cs typeface="Calibri" panose="020F0502020204030204" pitchFamily="34" charset="0"/>
              </a:rPr>
              <a:t>eo</a:t>
            </a:r>
            <a:r>
              <a:rPr lang="en-PH" sz="1200" kern="0" dirty="0">
                <a:solidFill>
                  <a:schemeClr val="bg1"/>
                </a:solidFill>
                <a:latin typeface="Calibri" panose="020F0502020204030204" pitchFamily="34" charset="0"/>
                <a:cs typeface="Calibri" panose="020F0502020204030204" pitchFamily="34" charset="0"/>
              </a:rPr>
              <a:t> quarter</a:t>
            </a:r>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53</a:t>
            </a:fld>
            <a:endParaRPr lang="en-PH"/>
          </a:p>
        </p:txBody>
      </p:sp>
    </p:spTree>
    <p:extLst>
      <p:ext uri="{BB962C8B-B14F-4D97-AF65-F5344CB8AC3E}">
        <p14:creationId xmlns:p14="http://schemas.microsoft.com/office/powerpoint/2010/main" val="3483261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SK Treasurer is SK’s Disbursing Officer </a:t>
            </a:r>
          </a:p>
          <a:p>
            <a:pPr marL="171450" indent="-171450">
              <a:buFont typeface="Arial" panose="020B0604020202020204" pitchFamily="34" charset="0"/>
              <a:buChar char="•"/>
            </a:pPr>
            <a:r>
              <a:rPr lang="en-PH" baseline="0"/>
              <a:t>All </a:t>
            </a:r>
            <a:r>
              <a:rPr lang="en-PH" baseline="0" dirty="0"/>
              <a:t>claims out of the SK funds shall be made through Disbursement Voucher and it is the SK Treasurer who signs Box B of the Disbursement Vouchers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 Disbursements  are made by issuing checks and the SK Treasurer is one of the 2 signatories in the check. </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-The SK Treasurer also </a:t>
            </a:r>
            <a:r>
              <a:rPr lang="en-PH" dirty="0"/>
              <a:t>prepares/maintains the Register of Cash in Bank</a:t>
            </a:r>
            <a:r>
              <a:rPr lang="en-PH" baseline="0" dirty="0"/>
              <a:t> and Other Related Financial Transactions (RCB). </a:t>
            </a:r>
          </a:p>
          <a:p>
            <a:endParaRPr lang="en-PH"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54</a:t>
            </a:fld>
            <a:endParaRPr lang="en-PH"/>
          </a:p>
        </p:txBody>
      </p:sp>
    </p:spTree>
    <p:extLst>
      <p:ext uri="{BB962C8B-B14F-4D97-AF65-F5344CB8AC3E}">
        <p14:creationId xmlns:p14="http://schemas.microsoft.com/office/powerpoint/2010/main" val="493056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We distinguish the definition of Supplies and Semi-expendable</a:t>
            </a:r>
            <a:r>
              <a:rPr lang="en-US" sz="1200" i="1" kern="1200" baseline="0" dirty="0">
                <a:solidFill>
                  <a:schemeClr val="tx1"/>
                </a:solidFill>
                <a:effectLst/>
                <a:latin typeface="+mn-lt"/>
                <a:ea typeface="+mn-ea"/>
                <a:cs typeface="+mn-cs"/>
              </a:rPr>
              <a:t> property</a:t>
            </a:r>
            <a:endParaRPr lang="en-US" sz="1200" i="1"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Supplies and Materials -</a:t>
            </a:r>
            <a:r>
              <a:rPr lang="en-PH" sz="1200" i="1" kern="1200" dirty="0">
                <a:solidFill>
                  <a:schemeClr val="tx1"/>
                </a:solidFill>
                <a:effectLst/>
                <a:latin typeface="+mn-lt"/>
                <a:ea typeface="+mn-ea"/>
                <a:cs typeface="+mn-cs"/>
              </a:rPr>
              <a:t> </a:t>
            </a:r>
            <a:r>
              <a:rPr lang="en-PH" sz="1200" kern="1200" dirty="0">
                <a:solidFill>
                  <a:schemeClr val="tx1"/>
                </a:solidFill>
                <a:effectLst/>
                <a:latin typeface="+mn-lt"/>
                <a:ea typeface="+mn-ea"/>
                <a:cs typeface="+mn-cs"/>
              </a:rPr>
              <a:t>are items to be used in operation, consumed or distributed in the rendering of services. These include semi-expendable property or tangible items with unit cost below the capitalization threshold of P15,000</a:t>
            </a:r>
            <a:r>
              <a:rPr lang="en-PH" sz="1200" kern="1200" baseline="0" dirty="0">
                <a:solidFill>
                  <a:schemeClr val="tx1"/>
                </a:solidFill>
                <a:effectLst/>
                <a:latin typeface="+mn-lt"/>
                <a:ea typeface="+mn-ea"/>
                <a:cs typeface="+mn-cs"/>
              </a:rPr>
              <a:t> and with </a:t>
            </a:r>
            <a:r>
              <a:rPr lang="en-US" sz="1200" kern="1200" dirty="0">
                <a:solidFill>
                  <a:schemeClr val="tx1"/>
                </a:solidFill>
                <a:effectLst/>
                <a:latin typeface="+mn-lt"/>
                <a:ea typeface="+mn-ea"/>
                <a:cs typeface="+mn-cs"/>
              </a:rPr>
              <a:t>serviceable life of more than one year.</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SK Treasurer shall act as the Supply and Property Officer and shall be responsible for the receipt, custody, issue and disposal of all supplies and </a:t>
            </a:r>
            <a:r>
              <a:rPr lang="en-US" sz="1200" u="none"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of the SK.</a:t>
            </a:r>
            <a:endParaRPr lang="en-PH" sz="1200" kern="1200" dirty="0">
              <a:solidFill>
                <a:schemeClr val="tx1"/>
              </a:solidFill>
              <a:effectLst/>
              <a:latin typeface="+mn-lt"/>
              <a:ea typeface="+mn-ea"/>
              <a:cs typeface="+mn-cs"/>
            </a:endParaRPr>
          </a:p>
          <a:p>
            <a:pPr lvl="2"/>
            <a:endParaRPr lang="en-US" sz="1200" u="none" kern="1200" dirty="0">
              <a:solidFill>
                <a:schemeClr val="tx1"/>
              </a:solidFill>
              <a:effectLst/>
              <a:latin typeface="+mn-lt"/>
              <a:ea typeface="+mn-ea"/>
              <a:cs typeface="+mn-cs"/>
            </a:endParaRPr>
          </a:p>
          <a:p>
            <a:pPr lvl="2"/>
            <a:r>
              <a:rPr lang="en-US" sz="1200" u="none" kern="1200" dirty="0">
                <a:solidFill>
                  <a:schemeClr val="tx1"/>
                </a:solidFill>
                <a:effectLst/>
                <a:latin typeface="+mn-lt"/>
                <a:ea typeface="+mn-ea"/>
                <a:cs typeface="+mn-cs"/>
              </a:rPr>
              <a:t>All procurement of supplies and materials of the SK shall be charged against the budget for maintenance and other operating expenses (MOOE), included in the Annual Procurement Plan (APP) prepared by the SK Treasurer and approved by the SK Chairperson, and in accordance with RA No. 9184, its IRR, and applicable guidelines issued by the GPPB. The total estimated cost of the APP for supplies and materials shall not exceed the total budget authorized for the acquisition of supplies and materials.</a:t>
            </a:r>
          </a:p>
          <a:p>
            <a:pPr lvl="2"/>
            <a:endParaRPr lang="en-US" sz="1200" u="none"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SK shall constitute a Bids and Awards Committee (BAC) in accordance with GPPB Circular No. 07-2019 dated July 17, 2019.</a:t>
            </a:r>
            <a:endParaRPr lang="en-PH" sz="1200" kern="1200" dirty="0">
              <a:solidFill>
                <a:schemeClr val="tx1"/>
              </a:solidFill>
              <a:effectLst/>
              <a:latin typeface="+mn-lt"/>
              <a:ea typeface="+mn-ea"/>
              <a:cs typeface="+mn-cs"/>
            </a:endParaRP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Stock Cards shall be maintained by the SK Treasurer for each type of purchased supplies and materials to record/monitor the receipts and issues/losses/transfers/disposals of the supplies and materials that are within the custody of SK Treasurer. </a:t>
            </a:r>
            <a:endParaRPr lang="en-PH"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57B44C-C4A3-4850-B0B7-21811ADE3662}" type="slidenum">
              <a:rPr lang="en-PH" smtClean="0"/>
              <a:pPr/>
              <a:t>55</a:t>
            </a:fld>
            <a:endParaRPr lang="en-PH"/>
          </a:p>
        </p:txBody>
      </p:sp>
    </p:spTree>
    <p:extLst>
      <p:ext uri="{BB962C8B-B14F-4D97-AF65-F5344CB8AC3E}">
        <p14:creationId xmlns:p14="http://schemas.microsoft.com/office/powerpoint/2010/main" val="802036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PH" sz="1200" i="1" kern="1200" dirty="0">
              <a:solidFill>
                <a:schemeClr val="tx1"/>
              </a:solidFill>
              <a:effectLst/>
              <a:latin typeface="+mn-lt"/>
              <a:ea typeface="+mn-ea"/>
              <a:cs typeface="+mn-cs"/>
            </a:endParaRPr>
          </a:p>
          <a:p>
            <a:pPr lvl="1"/>
            <a:r>
              <a:rPr lang="en-PH" sz="1200" i="1" kern="1200" dirty="0">
                <a:solidFill>
                  <a:schemeClr val="tx1"/>
                </a:solidFill>
                <a:effectLst/>
                <a:latin typeface="+mn-lt"/>
                <a:ea typeface="+mn-ea"/>
                <a:cs typeface="+mn-cs"/>
              </a:rPr>
              <a:t>Property and Equipment – </a:t>
            </a:r>
            <a:r>
              <a:rPr lang="en-PH" sz="1200" kern="1200" dirty="0">
                <a:solidFill>
                  <a:schemeClr val="tx1"/>
                </a:solidFill>
                <a:effectLst/>
                <a:latin typeface="+mn-lt"/>
                <a:ea typeface="+mn-ea"/>
                <a:cs typeface="+mn-cs"/>
              </a:rPr>
              <a:t>are tangible items with unit cost of P15,000 and above that are: (a) held for use in the operation or rendering of services, or for administrative purposes; and</a:t>
            </a:r>
          </a:p>
          <a:p>
            <a:pPr lvl="1"/>
            <a:r>
              <a:rPr lang="en-PH" sz="1200" kern="1200" dirty="0">
                <a:solidFill>
                  <a:schemeClr val="tx1"/>
                </a:solidFill>
                <a:effectLst/>
                <a:latin typeface="+mn-lt"/>
                <a:ea typeface="+mn-ea"/>
                <a:cs typeface="+mn-cs"/>
              </a:rPr>
              <a:t> (b) expected to be used during more than one reporting period.</a:t>
            </a:r>
          </a:p>
          <a:p>
            <a:pPr lvl="1"/>
            <a:r>
              <a:rPr lang="en-US" sz="1200" u="sng" kern="1200" dirty="0">
                <a:solidFill>
                  <a:schemeClr val="tx1"/>
                </a:solidFill>
                <a:effectLst/>
                <a:latin typeface="+mn-lt"/>
                <a:ea typeface="+mn-ea"/>
                <a:cs typeface="+mn-cs"/>
              </a:rPr>
              <a:t> </a:t>
            </a: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Still,</a:t>
            </a:r>
            <a:r>
              <a:rPr lang="en-US" sz="1200" kern="1200" baseline="0" dirty="0">
                <a:solidFill>
                  <a:schemeClr val="tx1"/>
                </a:solidFill>
                <a:effectLst/>
                <a:latin typeface="+mn-lt"/>
                <a:ea typeface="+mn-ea"/>
                <a:cs typeface="+mn-cs"/>
              </a:rPr>
              <a:t> it is the </a:t>
            </a:r>
            <a:r>
              <a:rPr lang="en-US" sz="1200" kern="1200" dirty="0">
                <a:solidFill>
                  <a:schemeClr val="tx1"/>
                </a:solidFill>
                <a:effectLst/>
                <a:latin typeface="+mn-lt"/>
                <a:ea typeface="+mn-ea"/>
                <a:cs typeface="+mn-cs"/>
              </a:rPr>
              <a:t>SK Treasurer shall act as the Supply and Property Officer and shall be responsible for the receipt, custody, issue</a:t>
            </a:r>
            <a:r>
              <a:rPr lang="en-US" sz="1200" u="sng" kern="1200" dirty="0">
                <a:solidFill>
                  <a:schemeClr val="tx1"/>
                </a:solidFill>
                <a:effectLst/>
                <a:latin typeface="+mn-lt"/>
                <a:ea typeface="+mn-ea"/>
                <a:cs typeface="+mn-cs"/>
              </a:rPr>
              <a:t> </a:t>
            </a:r>
            <a:r>
              <a:rPr lang="en-US" sz="1200" u="none" strike="sng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nd disposal of 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property and equipment of the SK.</a:t>
            </a:r>
            <a:endParaRPr lang="en-PH"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All procurement of property and equipment</a:t>
            </a:r>
            <a:r>
              <a:rPr lang="en-US" sz="1200" u="none" kern="1200" baseline="0" dirty="0">
                <a:solidFill>
                  <a:schemeClr val="tx1"/>
                </a:solidFill>
                <a:effectLst/>
                <a:latin typeface="+mn-lt"/>
                <a:ea typeface="+mn-ea"/>
                <a:cs typeface="+mn-cs"/>
              </a:rPr>
              <a:t> shall be </a:t>
            </a:r>
            <a:r>
              <a:rPr lang="en-US" sz="1200" u="none" kern="1200" dirty="0">
                <a:solidFill>
                  <a:schemeClr val="tx1"/>
                </a:solidFill>
                <a:effectLst/>
                <a:latin typeface="+mn-lt"/>
                <a:ea typeface="+mn-ea"/>
                <a:cs typeface="+mn-cs"/>
              </a:rPr>
              <a:t>in accordance with RA No. 9184, its IRR, and applicable guidelines issued by the GPPB.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Record</a:t>
            </a:r>
            <a:r>
              <a:rPr lang="en-PH" sz="1200" kern="1200" baseline="0" dirty="0">
                <a:solidFill>
                  <a:schemeClr val="tx1"/>
                </a:solidFill>
                <a:effectLst/>
                <a:latin typeface="+mn-lt"/>
                <a:ea typeface="+mn-ea"/>
                <a:cs typeface="+mn-cs"/>
              </a:rPr>
              <a:t> to be maintained for the PE is the </a:t>
            </a:r>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Property Equipment</a:t>
            </a:r>
            <a:r>
              <a:rPr lang="en-PH" sz="1200" kern="1200" baseline="0" dirty="0">
                <a:solidFill>
                  <a:schemeClr val="tx1"/>
                </a:solidFill>
                <a:effectLst/>
                <a:latin typeface="+mn-lt"/>
                <a:ea typeface="+mn-ea"/>
                <a:cs typeface="+mn-cs"/>
              </a:rPr>
              <a:t> Card -  </a:t>
            </a:r>
            <a:r>
              <a:rPr lang="en-PH" sz="1200" kern="1200" dirty="0">
                <a:solidFill>
                  <a:schemeClr val="tx1"/>
                </a:solidFill>
                <a:effectLst/>
                <a:latin typeface="+mn-lt"/>
                <a:ea typeface="+mn-ea"/>
                <a:cs typeface="+mn-cs"/>
              </a:rPr>
              <a:t>This form shall be maintained by the SK Treasurer for each type of purchased property and equipment to record/monitor the receipts, issues, transfers, losses and disposals and other information about the property and equipment. </a:t>
            </a: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57B44C-C4A3-4850-B0B7-21811ADE3662}" type="slidenum">
              <a:rPr lang="en-PH" smtClean="0"/>
              <a:pPr/>
              <a:t>56</a:t>
            </a:fld>
            <a:endParaRPr lang="en-PH"/>
          </a:p>
        </p:txBody>
      </p:sp>
    </p:spTree>
    <p:extLst>
      <p:ext uri="{BB962C8B-B14F-4D97-AF65-F5344CB8AC3E}">
        <p14:creationId xmlns:p14="http://schemas.microsoft.com/office/powerpoint/2010/main" val="2693372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SK need to</a:t>
            </a:r>
            <a:r>
              <a:rPr lang="en-PH" baseline="0" dirty="0"/>
              <a:t> prepare and submit Financial </a:t>
            </a:r>
            <a:r>
              <a:rPr lang="en-PH" dirty="0"/>
              <a:t> Statements</a:t>
            </a:r>
            <a:r>
              <a:rPr lang="en-PH" baseline="0" dirty="0"/>
              <a:t> on a regular basis.</a:t>
            </a:r>
          </a:p>
          <a:p>
            <a:r>
              <a:rPr lang="en-PH" baseline="0" dirty="0"/>
              <a:t>SRP – to be submitted quarterly, yearend and end-of-term </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SCBAA - to be submitted quarterly, yearend and end-of-term</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NFS – Yearend</a:t>
            </a:r>
          </a:p>
          <a:p>
            <a:pPr marL="0" marR="0" lvl="0" indent="0" algn="l" defTabSz="914400" rtl="0" eaLnBrk="1" fontAlgn="auto" latinLnBrk="0" hangingPunct="1">
              <a:lnSpc>
                <a:spcPct val="100000"/>
              </a:lnSpc>
              <a:spcBef>
                <a:spcPts val="0"/>
              </a:spcBef>
              <a:spcAft>
                <a:spcPts val="0"/>
              </a:spcAft>
              <a:buClrTx/>
              <a:buSzTx/>
              <a:buFontTx/>
              <a:buNone/>
              <a:tabLst/>
              <a:defRPr/>
            </a:pPr>
            <a:r>
              <a:rPr lang="en-PH" baseline="0" dirty="0"/>
              <a:t>RIPSM/RIDSM – semi annual  </a:t>
            </a:r>
            <a:r>
              <a:rPr lang="en-US" sz="1200" u="sng" kern="1200" dirty="0">
                <a:solidFill>
                  <a:schemeClr val="tx1"/>
                </a:solidFill>
                <a:effectLst/>
                <a:latin typeface="+mn-lt"/>
                <a:ea typeface="+mn-ea"/>
                <a:cs typeface="+mn-cs"/>
              </a:rPr>
              <a:t>July 31 and January 31 of each year </a:t>
            </a:r>
            <a:endParaRPr lang="en-PH"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H" baseline="0" dirty="0"/>
          </a:p>
          <a:p>
            <a:endParaRPr lang="en-PH" baseline="0"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57</a:t>
            </a:fld>
            <a:endParaRPr lang="en-PH"/>
          </a:p>
        </p:txBody>
      </p:sp>
    </p:spTree>
    <p:extLst>
      <p:ext uri="{BB962C8B-B14F-4D97-AF65-F5344CB8AC3E}">
        <p14:creationId xmlns:p14="http://schemas.microsoft.com/office/powerpoint/2010/main" val="27692357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0" dirty="0">
                <a:solidFill>
                  <a:schemeClr val="bg1"/>
                </a:solidFill>
                <a:latin typeface="Calibri" panose="020F0502020204030204" pitchFamily="34" charset="0"/>
                <a:cs typeface="Calibri" panose="020F0502020204030204" pitchFamily="34" charset="0"/>
              </a:rPr>
              <a:t>RIPPE/RIDPE – prepared</a:t>
            </a:r>
            <a:r>
              <a:rPr lang="en-PH" sz="1200" kern="0" baseline="0" dirty="0">
                <a:solidFill>
                  <a:schemeClr val="bg1"/>
                </a:solidFill>
                <a:latin typeface="Calibri" panose="020F0502020204030204" pitchFamily="34" charset="0"/>
                <a:cs typeface="Calibri" panose="020F0502020204030204" pitchFamily="34" charset="0"/>
              </a:rPr>
              <a:t> Annually</a:t>
            </a:r>
            <a:r>
              <a:rPr lang="en-PH" sz="1200" kern="1200" baseline="0" dirty="0">
                <a:solidFill>
                  <a:schemeClr val="tx1"/>
                </a:solidFill>
                <a:latin typeface="+mn-lt"/>
                <a:cs typeface="+mn-cs"/>
              </a:rPr>
              <a:t>, yearend and end-of-term</a:t>
            </a:r>
          </a:p>
          <a:p>
            <a:r>
              <a:rPr lang="en-PH" sz="1200" kern="1200" baseline="0" dirty="0">
                <a:solidFill>
                  <a:schemeClr val="tx1"/>
                </a:solidFill>
                <a:latin typeface="+mn-lt"/>
                <a:cs typeface="+mn-cs"/>
              </a:rPr>
              <a:t>SBCPB – Quarterly</a:t>
            </a:r>
          </a:p>
          <a:p>
            <a:r>
              <a:rPr lang="en-PH" sz="1200" kern="1200" baseline="0" dirty="0">
                <a:solidFill>
                  <a:schemeClr val="tx1"/>
                </a:solidFill>
                <a:latin typeface="+mn-lt"/>
                <a:cs typeface="+mn-cs"/>
              </a:rPr>
              <a:t>SSPFCPB – Quarterly</a:t>
            </a:r>
          </a:p>
          <a:p>
            <a:r>
              <a:rPr lang="en-PH" sz="1200" kern="1200" baseline="0" dirty="0">
                <a:solidFill>
                  <a:schemeClr val="tx1"/>
                </a:solidFill>
                <a:latin typeface="+mn-lt"/>
                <a:cs typeface="+mn-cs"/>
              </a:rPr>
              <a:t>BRS – monthly</a:t>
            </a:r>
          </a:p>
          <a:p>
            <a:r>
              <a:rPr lang="en-PH" sz="1200" kern="1200" baseline="0" dirty="0">
                <a:solidFill>
                  <a:schemeClr val="tx1"/>
                </a:solidFill>
                <a:latin typeface="+mn-lt"/>
                <a:cs typeface="+mn-cs"/>
              </a:rPr>
              <a:t>RAAF – yearend</a:t>
            </a:r>
          </a:p>
          <a:p>
            <a:endParaRPr lang="en-PH" sz="1200" kern="1200" baseline="0" dirty="0">
              <a:solidFill>
                <a:schemeClr val="tx1"/>
              </a:solidFill>
              <a:latin typeface="+mn-lt"/>
              <a:cs typeface="+mn-cs"/>
            </a:endParaRPr>
          </a:p>
          <a:p>
            <a:r>
              <a:rPr lang="en-PH" sz="1200" kern="1200" baseline="0" dirty="0">
                <a:solidFill>
                  <a:schemeClr val="tx1"/>
                </a:solidFill>
                <a:latin typeface="+mn-lt"/>
                <a:cs typeface="+mn-cs"/>
              </a:rPr>
              <a:t> </a:t>
            </a:r>
            <a:endParaRPr lang="en-PH" sz="1200" kern="0" baseline="0" dirty="0">
              <a:solidFill>
                <a:schemeClr val="bg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D357B44C-C4A3-4850-B0B7-21811ADE3662}" type="slidenum">
              <a:rPr lang="en-PH" smtClean="0"/>
              <a:pPr/>
              <a:t>58</a:t>
            </a:fld>
            <a:endParaRPr lang="en-PH"/>
          </a:p>
        </p:txBody>
      </p:sp>
    </p:spTree>
    <p:extLst>
      <p:ext uri="{BB962C8B-B14F-4D97-AF65-F5344CB8AC3E}">
        <p14:creationId xmlns:p14="http://schemas.microsoft.com/office/powerpoint/2010/main" val="739434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slides.</a:t>
            </a:r>
          </a:p>
          <a:p>
            <a:r>
              <a:rPr lang="en-PH" dirty="0"/>
              <a:t>Deadlines</a:t>
            </a:r>
            <a:r>
              <a:rPr lang="en-PH" baseline="0" dirty="0"/>
              <a:t> and copies of reports to be submitted are provided in detail in the handbook</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59</a:t>
            </a:fld>
            <a:endParaRPr lang="en-PH"/>
          </a:p>
        </p:txBody>
      </p:sp>
    </p:spTree>
    <p:extLst>
      <p:ext uri="{BB962C8B-B14F-4D97-AF65-F5344CB8AC3E}">
        <p14:creationId xmlns:p14="http://schemas.microsoft.com/office/powerpoint/2010/main" val="117260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What are the powers and functions of the KK?</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PH" baseline="0" dirty="0"/>
              <a:t>Elect the SK chairperson and 7 members from among the duly registered and qualified KK members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PH" baseline="0" dirty="0"/>
              <a:t>Serve as the highest policy-making body to decide on matters affecting the youth in the barangay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PH" baseline="0" dirty="0"/>
              <a:t>The concurrence of the KK is required in the formulation and approval of the Comprehensive Barangay Youth Development Plan (CBYDP) and the Annual Barangay Youth Investment Program (ABYIP)</a:t>
            </a:r>
          </a:p>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 </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6</a:t>
            </a:fld>
            <a:endParaRPr lang="en-PH"/>
          </a:p>
        </p:txBody>
      </p:sp>
    </p:spTree>
    <p:extLst>
      <p:ext uri="{BB962C8B-B14F-4D97-AF65-F5344CB8AC3E}">
        <p14:creationId xmlns:p14="http://schemas.microsoft.com/office/powerpoint/2010/main" val="2559672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slides.</a:t>
            </a:r>
          </a:p>
          <a:p>
            <a:endParaRPr lang="en-PH" dirty="0"/>
          </a:p>
          <a:p>
            <a:r>
              <a:rPr lang="en-PH" dirty="0"/>
              <a:t>Show the</a:t>
            </a:r>
            <a:r>
              <a:rPr lang="en-PH" baseline="0" dirty="0"/>
              <a:t> accounting plan for the SK financial transactions</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60</a:t>
            </a:fld>
            <a:endParaRPr lang="en-PH"/>
          </a:p>
        </p:txBody>
      </p:sp>
    </p:spTree>
    <p:extLst>
      <p:ext uri="{BB962C8B-B14F-4D97-AF65-F5344CB8AC3E}">
        <p14:creationId xmlns:p14="http://schemas.microsoft.com/office/powerpoint/2010/main" val="3569778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This is the over all </a:t>
            </a:r>
            <a:r>
              <a:rPr lang="en-PH" baseline="0" dirty="0"/>
              <a:t> SK Accounting Plan</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shows the workflow of SK transactions pertaining to budget; receipts/collections and deposits; disbursements</a:t>
            </a:r>
            <a:r>
              <a:rPr lang="en-US" sz="1200" u="sng" kern="1200" dirty="0">
                <a:solidFill>
                  <a:schemeClr val="tx1"/>
                </a:solidFill>
                <a:effectLst/>
                <a:latin typeface="+mn-lt"/>
                <a:ea typeface="+mn-ea"/>
                <a:cs typeface="+mn-cs"/>
              </a:rPr>
              <a:t>/</a:t>
            </a:r>
            <a:r>
              <a:rPr lang="en-US" sz="1200" u="none" kern="1200" dirty="0">
                <a:solidFill>
                  <a:schemeClr val="tx1"/>
                </a:solidFill>
                <a:effectLst/>
                <a:latin typeface="+mn-lt"/>
                <a:ea typeface="+mn-ea"/>
                <a:cs typeface="+mn-cs"/>
              </a:rPr>
              <a:t>payments</a:t>
            </a:r>
            <a:r>
              <a:rPr lang="en-US" sz="1200" kern="1200" dirty="0">
                <a:solidFill>
                  <a:schemeClr val="tx1"/>
                </a:solidFill>
                <a:effectLst/>
                <a:latin typeface="+mn-lt"/>
                <a:ea typeface="+mn-ea"/>
                <a:cs typeface="+mn-cs"/>
              </a:rPr>
              <a:t> of SK fund; </a:t>
            </a:r>
            <a:r>
              <a:rPr lang="en-US" sz="1200" u="none" kern="1200" dirty="0">
                <a:solidFill>
                  <a:schemeClr val="tx1"/>
                </a:solidFill>
                <a:effectLst/>
                <a:latin typeface="+mn-lt"/>
                <a:ea typeface="+mn-ea"/>
                <a:cs typeface="+mn-cs"/>
              </a:rPr>
              <a:t>supplies</a:t>
            </a:r>
            <a:r>
              <a:rPr lang="en-US" sz="1200" u="sng"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and materials</a:t>
            </a:r>
            <a:r>
              <a:rPr lang="en-US" sz="1200" kern="1200" dirty="0">
                <a:solidFill>
                  <a:schemeClr val="tx1"/>
                </a:solidFill>
                <a:effectLst/>
                <a:latin typeface="+mn-lt"/>
                <a:ea typeface="+mn-ea"/>
                <a:cs typeface="+mn-cs"/>
              </a:rPr>
              <a:t>, and </a:t>
            </a:r>
            <a:r>
              <a:rPr lang="en-US" sz="1200" u="none" kern="1200" dirty="0">
                <a:solidFill>
                  <a:schemeClr val="tx1"/>
                </a:solidFill>
                <a:effectLst/>
                <a:latin typeface="+mn-lt"/>
                <a:ea typeface="+mn-ea"/>
                <a:cs typeface="+mn-cs"/>
              </a:rPr>
              <a:t>property and equipment</a:t>
            </a:r>
            <a:r>
              <a:rPr lang="en-US" sz="1200" kern="1200" dirty="0">
                <a:solidFill>
                  <a:schemeClr val="tx1"/>
                </a:solidFill>
                <a:effectLst/>
                <a:latin typeface="+mn-lt"/>
                <a:ea typeface="+mn-ea"/>
                <a:cs typeface="+mn-cs"/>
              </a:rPr>
              <a:t>; recording of financial transactions; and preparation of financial statements and other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closer</a:t>
            </a:r>
            <a:r>
              <a:rPr lang="en-US" sz="1200" kern="1200" baseline="0" dirty="0">
                <a:solidFill>
                  <a:schemeClr val="tx1"/>
                </a:solidFill>
                <a:effectLst/>
                <a:latin typeface="+mn-lt"/>
                <a:ea typeface="+mn-ea"/>
                <a:cs typeface="+mn-cs"/>
              </a:rPr>
              <a:t> look at each transaction stream… (next slide)</a:t>
            </a:r>
            <a:endParaRPr lang="en-PH" sz="1200" kern="1200" dirty="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61</a:t>
            </a:fld>
            <a:endParaRPr lang="en-PH"/>
          </a:p>
        </p:txBody>
      </p:sp>
    </p:spTree>
    <p:extLst>
      <p:ext uri="{BB962C8B-B14F-4D97-AF65-F5344CB8AC3E}">
        <p14:creationId xmlns:p14="http://schemas.microsoft.com/office/powerpoint/2010/main" val="18787079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RBCPB – Registry of Budget, Commitments, Payments and Balances</a:t>
            </a:r>
          </a:p>
          <a:p>
            <a:r>
              <a:rPr lang="en-PH" dirty="0"/>
              <a:t>SBCPB – Summary of Budget, Commitments, Payments and Balances</a:t>
            </a:r>
          </a:p>
          <a:p>
            <a:r>
              <a:rPr lang="en-PH" dirty="0"/>
              <a:t>SSPFCPB – Summary of Specific Purpose Fund, Commitments, Payments and Balances</a:t>
            </a:r>
          </a:p>
          <a:p>
            <a:endParaRPr lang="en-PH" dirty="0"/>
          </a:p>
        </p:txBody>
      </p:sp>
      <p:sp>
        <p:nvSpPr>
          <p:cNvPr id="4" name="Slide Number Placeholder 3"/>
          <p:cNvSpPr>
            <a:spLocks noGrp="1"/>
          </p:cNvSpPr>
          <p:nvPr>
            <p:ph type="sldNum" sz="quarter" idx="5"/>
          </p:nvPr>
        </p:nvSpPr>
        <p:spPr/>
        <p:txBody>
          <a:bodyPr/>
          <a:lstStyle/>
          <a:p>
            <a:fld id="{D357B44C-C4A3-4850-B0B7-21811ADE3662}" type="slidenum">
              <a:rPr lang="en-PH" smtClean="0"/>
              <a:pPr/>
              <a:t>64</a:t>
            </a:fld>
            <a:endParaRPr lang="en-PH"/>
          </a:p>
        </p:txBody>
      </p:sp>
    </p:spTree>
    <p:extLst>
      <p:ext uri="{BB962C8B-B14F-4D97-AF65-F5344CB8AC3E}">
        <p14:creationId xmlns:p14="http://schemas.microsoft.com/office/powerpoint/2010/main" val="35761415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ARDPE/SM - Acknowledgement Receipt for Donated Property and Equipment/Supplies and ISDPE/SM - Issue Slip for Donated PE/SM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PEC – Property Equipment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 – Stock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RDSM – Registry of Donated Supplies and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RIPSM – Report on Inventory of Purchased Supplies and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RIDSM – Report on Inventory of Donated Supplies and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RIPPE – Report on Inventory of Purchased PPE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RIDPE – Report on Inventory of Donated Property </a:t>
            </a:r>
            <a:r>
              <a:rPr lang="en-US"/>
              <a:t>and Equipment</a:t>
            </a:r>
            <a:endParaRPr lang="en-PH" dirty="0"/>
          </a:p>
        </p:txBody>
      </p:sp>
      <p:sp>
        <p:nvSpPr>
          <p:cNvPr id="4" name="Slide Number Placeholder 3"/>
          <p:cNvSpPr>
            <a:spLocks noGrp="1"/>
          </p:cNvSpPr>
          <p:nvPr>
            <p:ph type="sldNum" sz="quarter" idx="5"/>
          </p:nvPr>
        </p:nvSpPr>
        <p:spPr/>
        <p:txBody>
          <a:bodyPr/>
          <a:lstStyle/>
          <a:p>
            <a:fld id="{D357B44C-C4A3-4850-B0B7-21811ADE3662}" type="slidenum">
              <a:rPr lang="en-PH" smtClean="0"/>
              <a:pPr/>
              <a:t>65</a:t>
            </a:fld>
            <a:endParaRPr lang="en-PH"/>
          </a:p>
        </p:txBody>
      </p:sp>
    </p:spTree>
    <p:extLst>
      <p:ext uri="{BB962C8B-B14F-4D97-AF65-F5344CB8AC3E}">
        <p14:creationId xmlns:p14="http://schemas.microsoft.com/office/powerpoint/2010/main" val="1438351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PH" dirty="0"/>
              <a:t>Before I end, let me just share with you this inspiring quotation</a:t>
            </a:r>
            <a:r>
              <a:rPr lang="en-PH" baseline="0" dirty="0"/>
              <a:t> from MLK Jr.</a:t>
            </a:r>
          </a:p>
          <a:p>
            <a:pPr marL="0" indent="0">
              <a:buNone/>
            </a:pPr>
            <a:r>
              <a:rPr lang="en-PH" baseline="0" dirty="0"/>
              <a:t>This change that we are adopting seems to be impossible to attain. The task of training </a:t>
            </a:r>
            <a:r>
              <a:rPr lang="en-PH" sz="1800" dirty="0">
                <a:solidFill>
                  <a:srgbClr val="0A0A0A"/>
                </a:solidFill>
                <a:effectLst/>
                <a:latin typeface="Calibri" panose="020F0502020204030204" pitchFamily="34" charset="0"/>
                <a:ea typeface="Calibri" panose="020F0502020204030204" pitchFamily="34" charset="0"/>
                <a:cs typeface="Times New Roman" panose="02020603050405020304" pitchFamily="18" charset="0"/>
              </a:rPr>
              <a:t>126,138 SK Officials from 42,046 Barangays nationwide </a:t>
            </a:r>
            <a:r>
              <a:rPr lang="en-PH" baseline="0" dirty="0"/>
              <a:t>seems to be too great for a few number of trainers. </a:t>
            </a:r>
            <a:r>
              <a:rPr lang="en-PH" baseline="0" dirty="0" err="1"/>
              <a:t>Sabi</a:t>
            </a:r>
            <a:r>
              <a:rPr lang="en-PH" baseline="0" dirty="0"/>
              <a:t> </a:t>
            </a:r>
            <a:r>
              <a:rPr lang="en-PH" baseline="0" dirty="0" err="1"/>
              <a:t>nga</a:t>
            </a:r>
            <a:r>
              <a:rPr lang="en-PH" baseline="0" dirty="0"/>
              <a:t> </a:t>
            </a:r>
            <a:r>
              <a:rPr lang="en-PH" baseline="0" dirty="0" err="1"/>
              <a:t>nila</a:t>
            </a:r>
            <a:r>
              <a:rPr lang="en-PH" baseline="0" dirty="0"/>
              <a:t> </a:t>
            </a:r>
            <a:r>
              <a:rPr lang="en-PH" baseline="0" dirty="0" err="1"/>
              <a:t>Suntok</a:t>
            </a:r>
            <a:r>
              <a:rPr lang="en-PH" baseline="0" dirty="0"/>
              <a:t> </a:t>
            </a:r>
            <a:r>
              <a:rPr lang="en-PH" baseline="0" dirty="0" err="1"/>
              <a:t>sa</a:t>
            </a:r>
            <a:r>
              <a:rPr lang="en-PH" baseline="0" dirty="0"/>
              <a:t> </a:t>
            </a:r>
            <a:r>
              <a:rPr lang="en-PH" baseline="0" dirty="0" err="1"/>
              <a:t>Buwan</a:t>
            </a:r>
            <a:r>
              <a:rPr lang="en-PH" baseline="0" dirty="0"/>
              <a:t>. </a:t>
            </a:r>
          </a:p>
          <a:p>
            <a:pPr marL="0" indent="0">
              <a:buNone/>
            </a:pPr>
            <a:r>
              <a:rPr lang="en-PH" baseline="0" dirty="0"/>
              <a:t>But if each of us will give the best we can, and impart knowledge and more importantly give inspiration to every batch of SKs that we will train, then</a:t>
            </a:r>
          </a:p>
          <a:p>
            <a:pPr marL="0" indent="0">
              <a:buNone/>
            </a:pPr>
            <a:r>
              <a:rPr lang="en-PH" baseline="0" dirty="0"/>
              <a:t>It is already a great contribution that will not just benefit ourselves but will benefit the future of the next generation.</a:t>
            </a:r>
          </a:p>
        </p:txBody>
      </p:sp>
      <p:sp>
        <p:nvSpPr>
          <p:cNvPr id="4" name="Slide Number Placeholder 3"/>
          <p:cNvSpPr>
            <a:spLocks noGrp="1"/>
          </p:cNvSpPr>
          <p:nvPr>
            <p:ph type="sldNum" sz="quarter" idx="10"/>
          </p:nvPr>
        </p:nvSpPr>
        <p:spPr/>
        <p:txBody>
          <a:bodyPr/>
          <a:lstStyle/>
          <a:p>
            <a:fld id="{D357B44C-C4A3-4850-B0B7-21811ADE3662}" type="slidenum">
              <a:rPr lang="en-PH" smtClean="0"/>
              <a:pPr/>
              <a:t>66</a:t>
            </a:fld>
            <a:endParaRPr lang="en-PH"/>
          </a:p>
        </p:txBody>
      </p:sp>
    </p:spTree>
    <p:extLst>
      <p:ext uri="{BB962C8B-B14F-4D97-AF65-F5344CB8AC3E}">
        <p14:creationId xmlns:p14="http://schemas.microsoft.com/office/powerpoint/2010/main" val="11064928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This is all for our</a:t>
            </a:r>
            <a:r>
              <a:rPr lang="en-PH" baseline="0" dirty="0"/>
              <a:t> overview. </a:t>
            </a:r>
          </a:p>
          <a:p>
            <a:r>
              <a:rPr lang="en-PH" baseline="0" dirty="0"/>
              <a:t>We are now open for your questions. Let us now request our host _____________ to read some of the questions that you sent through the chat box.</a:t>
            </a:r>
          </a:p>
          <a:p>
            <a:r>
              <a:rPr lang="en-PH" baseline="0" dirty="0"/>
              <a:t>Since our time is limited, we could only accommodate some, but the answer to all your questions shall be emailed to you together with your certificates and materials.</a:t>
            </a:r>
          </a:p>
          <a:p>
            <a:endParaRPr lang="en-PH" baseline="0" dirty="0"/>
          </a:p>
          <a:p>
            <a:r>
              <a:rPr lang="en-PH" baseline="0" dirty="0"/>
              <a:t>Let me now return the platform to our facilitator.  Thank you.</a:t>
            </a:r>
            <a:endParaRPr lang="en-PH" dirty="0"/>
          </a:p>
          <a:p>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67</a:t>
            </a:fld>
            <a:endParaRPr lang="en-PH"/>
          </a:p>
        </p:txBody>
      </p:sp>
    </p:spTree>
    <p:extLst>
      <p:ext uri="{BB962C8B-B14F-4D97-AF65-F5344CB8AC3E}">
        <p14:creationId xmlns:p14="http://schemas.microsoft.com/office/powerpoint/2010/main" val="14745591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This is all for our</a:t>
            </a:r>
            <a:r>
              <a:rPr lang="en-PH" baseline="0" dirty="0"/>
              <a:t> overview. We are now open for your questions. Let us now request our host _____________ to read some of the questions that you sent through the chat box.</a:t>
            </a:r>
          </a:p>
          <a:p>
            <a:r>
              <a:rPr lang="en-PH" baseline="0" dirty="0"/>
              <a:t>Since our time is limited, we could only accommodate some, but the answer to all your questions shall be emailed to you together with you certificates and materials.</a:t>
            </a:r>
          </a:p>
          <a:p>
            <a:endParaRPr lang="en-PH" baseline="0" dirty="0"/>
          </a:p>
          <a:p>
            <a:r>
              <a:rPr lang="en-PH" baseline="0" dirty="0"/>
              <a:t>Let me now return the platform to our facilitator.  Thank you.</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68</a:t>
            </a:fld>
            <a:endParaRPr lang="en-PH"/>
          </a:p>
        </p:txBody>
      </p:sp>
    </p:spTree>
    <p:extLst>
      <p:ext uri="{BB962C8B-B14F-4D97-AF65-F5344CB8AC3E}">
        <p14:creationId xmlns:p14="http://schemas.microsoft.com/office/powerpoint/2010/main" val="1678061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What are the powers and functions of the SK?</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PH" dirty="0"/>
              <a:t>Formulate a 3-year rolling plan, which shall be known as the CBYDP, which shall serve as a basis in the preparation of the ABYIP, in consultation and with the concurrence of the KK within 3 months from assumption to office.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PH" dirty="0"/>
              <a:t>Approve the annual budget which is the annual slice of the </a:t>
            </a:r>
            <a:r>
              <a:rPr lang="en-PH" b="1" dirty="0">
                <a:solidFill>
                  <a:srgbClr val="C00000"/>
                </a:solidFill>
              </a:rPr>
              <a:t>ABYIP</a:t>
            </a:r>
            <a:r>
              <a:rPr lang="en-PH" dirty="0"/>
              <a:t> before the start of the succeeding year.</a:t>
            </a:r>
            <a:r>
              <a:rPr lang="en-PH" baseline="0" dirty="0"/>
              <a:t> If the SK funds allow, a </a:t>
            </a:r>
            <a:r>
              <a:rPr lang="en-PH" dirty="0"/>
              <a:t>supplemental budget shall be approved. Any changes in the annual budget shall</a:t>
            </a:r>
            <a:r>
              <a:rPr lang="en-PH" baseline="0" dirty="0"/>
              <a:t> be in accordance with existing applicable budget rules and procedures.</a:t>
            </a:r>
            <a:endParaRPr lang="en-PH"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PH" dirty="0"/>
              <a:t>Promulgate resolutions necessary to carry out the objectives of the youth in the barangay in accordance with the CBYDP and the applicable provisions of this IRR.</a:t>
            </a:r>
          </a:p>
        </p:txBody>
      </p:sp>
      <p:sp>
        <p:nvSpPr>
          <p:cNvPr id="4" name="Slide Number Placeholder 3"/>
          <p:cNvSpPr>
            <a:spLocks noGrp="1"/>
          </p:cNvSpPr>
          <p:nvPr>
            <p:ph type="sldNum" sz="quarter" idx="10"/>
          </p:nvPr>
        </p:nvSpPr>
        <p:spPr/>
        <p:txBody>
          <a:bodyPr/>
          <a:lstStyle/>
          <a:p>
            <a:fld id="{D357B44C-C4A3-4850-B0B7-21811ADE3662}" type="slidenum">
              <a:rPr lang="en-PH" smtClean="0"/>
              <a:pPr/>
              <a:t>7</a:t>
            </a:fld>
            <a:endParaRPr lang="en-PH"/>
          </a:p>
        </p:txBody>
      </p:sp>
    </p:spTree>
    <p:extLst>
      <p:ext uri="{BB962C8B-B14F-4D97-AF65-F5344CB8AC3E}">
        <p14:creationId xmlns:p14="http://schemas.microsoft.com/office/powerpoint/2010/main" val="113195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4. Initiate and implement, in coordination with any national government agency and/or any private or non-government institution,  the programs and projects designed to promote the general welfare, development and empowerment of the youth</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5. Hold fund-raising activities that are in line with the CBYDP, the proceeds of which shall be tax-exempt and shall accrue to the general fund of the SK. Provided, however, that in the appropriation thereof, the specific purpose for which such activity has been held shall be first satisfied: Provided, further, that any appropriations thereof shall be in accordance with existing applicable budget, accounting and auditing rules and regulations</a:t>
            </a:r>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a:t>6. Create regular or special committees, whose chairpersons and members shall come from among the members of the SK or from among the members of the KK as it may deem necessary to effectively carry out its programs and activities.</a:t>
            </a:r>
          </a:p>
        </p:txBody>
      </p:sp>
      <p:sp>
        <p:nvSpPr>
          <p:cNvPr id="4" name="Slide Number Placeholder 3"/>
          <p:cNvSpPr>
            <a:spLocks noGrp="1"/>
          </p:cNvSpPr>
          <p:nvPr>
            <p:ph type="sldNum" sz="quarter" idx="10"/>
          </p:nvPr>
        </p:nvSpPr>
        <p:spPr/>
        <p:txBody>
          <a:bodyPr/>
          <a:lstStyle/>
          <a:p>
            <a:fld id="{D357B44C-C4A3-4850-B0B7-21811ADE3662}" type="slidenum">
              <a:rPr lang="en-PH" smtClean="0"/>
              <a:pPr/>
              <a:t>8</a:t>
            </a:fld>
            <a:endParaRPr lang="en-PH"/>
          </a:p>
        </p:txBody>
      </p:sp>
    </p:spTree>
    <p:extLst>
      <p:ext uri="{BB962C8B-B14F-4D97-AF65-F5344CB8AC3E}">
        <p14:creationId xmlns:p14="http://schemas.microsoft.com/office/powerpoint/2010/main" val="2034699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a:t>7. Submit the annual and end-of-term program accomplishments and financial reports to the </a:t>
            </a:r>
            <a:r>
              <a:rPr lang="en-PH" dirty="0" err="1"/>
              <a:t>sangguniang</a:t>
            </a:r>
            <a:r>
              <a:rPr lang="en-PH" dirty="0"/>
              <a:t> barangay and present the same during the KK assembly, copy furnished the Local Government Operations Office (LGOO), Local Youth Development Council (LYDC), Commission on Audit (COA) and the National</a:t>
            </a:r>
            <a:r>
              <a:rPr lang="en-PH" baseline="0" dirty="0"/>
              <a:t> Youth </a:t>
            </a:r>
            <a:r>
              <a:rPr lang="en-PH" dirty="0"/>
              <a:t>Commission, in accordance with the form prescribed by the DILG and the Commission.</a:t>
            </a:r>
          </a:p>
        </p:txBody>
      </p:sp>
      <p:sp>
        <p:nvSpPr>
          <p:cNvPr id="4" name="Slide Number Placeholder 3"/>
          <p:cNvSpPr>
            <a:spLocks noGrp="1"/>
          </p:cNvSpPr>
          <p:nvPr>
            <p:ph type="sldNum" sz="quarter" idx="10"/>
          </p:nvPr>
        </p:nvSpPr>
        <p:spPr/>
        <p:txBody>
          <a:bodyPr/>
          <a:lstStyle/>
          <a:p>
            <a:fld id="{D357B44C-C4A3-4850-B0B7-21811ADE3662}" type="slidenum">
              <a:rPr lang="en-PH" smtClean="0"/>
              <a:pPr/>
              <a:t>9</a:t>
            </a:fld>
            <a:endParaRPr lang="en-PH"/>
          </a:p>
        </p:txBody>
      </p:sp>
    </p:spTree>
    <p:extLst>
      <p:ext uri="{BB962C8B-B14F-4D97-AF65-F5344CB8AC3E}">
        <p14:creationId xmlns:p14="http://schemas.microsoft.com/office/powerpoint/2010/main" val="66491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202426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504280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105717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187886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372346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313985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62241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2"/>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87579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2391993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3696781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253789-18A1-4673-ACD4-1CDD83DDD86F}" type="datetimeFigureOut">
              <a:rPr lang="en-PH" smtClean="0"/>
              <a:pPr/>
              <a:t>04/10/2025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D7B0A763-1718-4A50-A9BA-893B1B6BD336}" type="slidenum">
              <a:rPr lang="en-PH" smtClean="0"/>
              <a:pPr/>
              <a:t>‹#›</a:t>
            </a:fld>
            <a:endParaRPr lang="en-PH"/>
          </a:p>
        </p:txBody>
      </p:sp>
    </p:spTree>
    <p:extLst>
      <p:ext uri="{BB962C8B-B14F-4D97-AF65-F5344CB8AC3E}">
        <p14:creationId xmlns:p14="http://schemas.microsoft.com/office/powerpoint/2010/main" val="223162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53789-18A1-4673-ACD4-1CDD83DDD86F}" type="datetimeFigureOut">
              <a:rPr lang="en-PH" smtClean="0"/>
              <a:pPr/>
              <a:t>04/10/2025</a:t>
            </a:fld>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0A763-1718-4A50-A9BA-893B1B6BD336}" type="slidenum">
              <a:rPr lang="en-PH" smtClean="0"/>
              <a:pPr/>
              <a:t>‹#›</a:t>
            </a:fld>
            <a:endParaRPr lang="en-PH"/>
          </a:p>
        </p:txBody>
      </p:sp>
    </p:spTree>
    <p:extLst>
      <p:ext uri="{BB962C8B-B14F-4D97-AF65-F5344CB8AC3E}">
        <p14:creationId xmlns:p14="http://schemas.microsoft.com/office/powerpoint/2010/main" val="233753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2836"/>
            <a:ext cx="12192000" cy="4715163"/>
          </a:xfrm>
          <a:prstGeom prst="rect">
            <a:avLst/>
          </a:prstGeom>
        </p:spPr>
      </p:pic>
      <p:sp>
        <p:nvSpPr>
          <p:cNvPr id="7" name="Rectangle 6"/>
          <p:cNvSpPr/>
          <p:nvPr/>
        </p:nvSpPr>
        <p:spPr>
          <a:xfrm>
            <a:off x="0" y="2142836"/>
            <a:ext cx="12192000" cy="434109"/>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Rectangle 4"/>
          <p:cNvSpPr/>
          <p:nvPr/>
        </p:nvSpPr>
        <p:spPr>
          <a:xfrm>
            <a:off x="0" y="2576945"/>
            <a:ext cx="12192000" cy="4281055"/>
          </a:xfrm>
          <a:prstGeom prst="rect">
            <a:avLst/>
          </a:prstGeom>
          <a:solidFill>
            <a:srgbClr val="24496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ctrTitle"/>
          </p:nvPr>
        </p:nvSpPr>
        <p:spPr>
          <a:xfrm>
            <a:off x="875103" y="286328"/>
            <a:ext cx="6197600" cy="1639453"/>
          </a:xfrm>
        </p:spPr>
        <p:txBody>
          <a:bodyPr/>
          <a:lstStyle/>
          <a:p>
            <a:pPr algn="r"/>
            <a:r>
              <a:rPr lang="en-PH" b="1" dirty="0">
                <a:gradFill flip="none" rotWithShape="1">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tileRect/>
                </a:gradFill>
                <a:latin typeface="Franklin Gothic Heavy" panose="020B0903020102020204" pitchFamily="34" charset="0"/>
                <a:ea typeface="Gadugi" panose="020B0502040204020203" pitchFamily="34" charset="0"/>
                <a:cs typeface="Arial" panose="020B0604020202020204" pitchFamily="34" charset="0"/>
              </a:rPr>
              <a:t>OVERVIEW</a:t>
            </a:r>
          </a:p>
        </p:txBody>
      </p:sp>
      <p:sp>
        <p:nvSpPr>
          <p:cNvPr id="3" name="Subtitle 2"/>
          <p:cNvSpPr>
            <a:spLocks noGrp="1"/>
          </p:cNvSpPr>
          <p:nvPr>
            <p:ph type="subTitle" idx="1"/>
          </p:nvPr>
        </p:nvSpPr>
        <p:spPr>
          <a:xfrm>
            <a:off x="437552" y="3590591"/>
            <a:ext cx="6197600" cy="1655762"/>
          </a:xfrm>
        </p:spPr>
        <p:txBody>
          <a:bodyPr>
            <a:normAutofit lnSpcReduction="10000"/>
          </a:bodyPr>
          <a:lstStyle/>
          <a:p>
            <a:pPr algn="r"/>
            <a:r>
              <a:rPr lang="en-PH" b="1" dirty="0">
                <a:solidFill>
                  <a:schemeClr val="bg1"/>
                </a:solidFill>
                <a:latin typeface="Franklin Gothic Medium" panose="020B0603020102020204" pitchFamily="34" charset="0"/>
              </a:rPr>
              <a:t>HANDBOOK ON </a:t>
            </a:r>
          </a:p>
          <a:p>
            <a:pPr algn="r"/>
            <a:r>
              <a:rPr lang="en-PH" b="1" dirty="0">
                <a:solidFill>
                  <a:schemeClr val="bg1"/>
                </a:solidFill>
                <a:latin typeface="Franklin Gothic Medium" panose="020B0603020102020204" pitchFamily="34" charset="0"/>
              </a:rPr>
              <a:t>THE FINANCIAL TRANSACTIONS </a:t>
            </a:r>
          </a:p>
          <a:p>
            <a:pPr algn="r"/>
            <a:r>
              <a:rPr lang="en-PH" b="1" dirty="0">
                <a:solidFill>
                  <a:schemeClr val="bg1"/>
                </a:solidFill>
                <a:latin typeface="Franklin Gothic Medium" panose="020B0603020102020204" pitchFamily="34" charset="0"/>
              </a:rPr>
              <a:t>OF THE </a:t>
            </a:r>
          </a:p>
          <a:p>
            <a:pPr algn="r"/>
            <a:r>
              <a:rPr lang="en-PH" b="1" dirty="0">
                <a:solidFill>
                  <a:schemeClr val="bg1"/>
                </a:solidFill>
                <a:latin typeface="Franklin Gothic Medium" panose="020B0603020102020204" pitchFamily="34" charset="0"/>
              </a:rPr>
              <a:t>SANGGUNIANG KABATAAN (SK)</a:t>
            </a: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072703" y="301309"/>
            <a:ext cx="4161065" cy="6195060"/>
          </a:xfrm>
          <a:prstGeom prst="rect">
            <a:avLst/>
          </a:prstGeom>
          <a:ln>
            <a:noFill/>
          </a:ln>
          <a:effectLst>
            <a:outerShdw blurRad="292100" dist="139700" dir="2700000" algn="tl" rotWithShape="0">
              <a:srgbClr val="333333">
                <a:alpha val="65000"/>
              </a:srgbClr>
            </a:outerShdw>
          </a:effectLst>
          <a:scene3d>
            <a:camera prst="perspectiveLeft">
              <a:rot lat="0" lon="2100000" rev="0"/>
            </a:camera>
            <a:lightRig rig="threePt" dir="t"/>
          </a:scene3d>
          <a:sp3d>
            <a:bevelT/>
          </a:sp3d>
        </p:spPr>
      </p:pic>
      <p:sp>
        <p:nvSpPr>
          <p:cNvPr id="8" name="Rectangle 7"/>
          <p:cNvSpPr/>
          <p:nvPr/>
        </p:nvSpPr>
        <p:spPr>
          <a:xfrm>
            <a:off x="6789106" y="3011054"/>
            <a:ext cx="62659" cy="3064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Tree>
    <p:extLst>
      <p:ext uri="{BB962C8B-B14F-4D97-AF65-F5344CB8AC3E}">
        <p14:creationId xmlns:p14="http://schemas.microsoft.com/office/powerpoint/2010/main" val="1298289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2" grpId="0"/>
      <p:bldP spid="3" grpId="0" build="p"/>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ectangle 20"/>
          <p:cNvSpPr>
            <a:spLocks noChangeArrowheads="1"/>
          </p:cNvSpPr>
          <p:nvPr/>
        </p:nvSpPr>
        <p:spPr bwMode="auto">
          <a:xfrm>
            <a:off x="761828" y="1641132"/>
            <a:ext cx="6841043" cy="403187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52425" indent="-352425"/>
            <a:r>
              <a:rPr lang="en-PH" altLang="en-US" sz="3200" dirty="0">
                <a:latin typeface="+mn-lt"/>
              </a:rPr>
              <a:t>8. Partner with LYDC in planning and executing programs and projects for the youth</a:t>
            </a:r>
          </a:p>
          <a:p>
            <a:pPr marL="352425" indent="-352425"/>
            <a:endParaRPr lang="en-PH" altLang="en-US" sz="3200" dirty="0">
              <a:latin typeface="+mn-lt"/>
            </a:endParaRPr>
          </a:p>
          <a:p>
            <a:pPr marL="352425" indent="-352425"/>
            <a:r>
              <a:rPr lang="en-PH" altLang="en-US" sz="3200" dirty="0">
                <a:latin typeface="+mn-lt"/>
              </a:rPr>
              <a:t>9. Conduct youth profiling, establish, maintain and update youth database and ensure submission to NYC and proper turnover to next set of officers </a:t>
            </a:r>
            <a:endParaRPr lang="id-ID" altLang="en-US" sz="3200" dirty="0">
              <a:latin typeface="+mn-lt"/>
            </a:endParaRPr>
          </a:p>
        </p:txBody>
      </p:sp>
    </p:spTree>
    <p:extLst>
      <p:ext uri="{BB962C8B-B14F-4D97-AF65-F5344CB8AC3E}">
        <p14:creationId xmlns:p14="http://schemas.microsoft.com/office/powerpoint/2010/main" val="3396635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 calcmode="lin" valueType="num">
                                      <p:cBhvr additive="base">
                                        <p:cTn id="1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 calcmode="lin" valueType="num">
                                      <p:cBhvr additive="base">
                                        <p:cTn id="22" dur="5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500"/>
                                        <p:tgtEl>
                                          <p:spTgt spid="21">
                                            <p:txEl>
                                              <p:pRg st="0" end="0"/>
                                            </p:txEl>
                                          </p:spTgt>
                                        </p:tgtEl>
                                        <p:attrNameLst>
                                          <p:attrName>ppt_x</p:attrName>
                                        </p:attrNameLst>
                                      </p:cBhvr>
                                      <p:tavLst>
                                        <p:tav tm="0">
                                          <p:val>
                                            <p:strVal val="ppt_x"/>
                                          </p:val>
                                        </p:tav>
                                        <p:tav tm="100000">
                                          <p:val>
                                            <p:strVal val="0-ppt_w/2"/>
                                          </p:val>
                                        </p:tav>
                                      </p:tavLst>
                                    </p:anim>
                                    <p:anim calcmode="lin" valueType="num">
                                      <p:cBhvr additive="base">
                                        <p:cTn id="28" dur="500"/>
                                        <p:tgtEl>
                                          <p:spTgt spid="21">
                                            <p:txEl>
                                              <p:pRg st="0" end="0"/>
                                            </p:txEl>
                                          </p:spTgt>
                                        </p:tgtEl>
                                        <p:attrNameLst>
                                          <p:attrName>ppt_y</p:attrName>
                                        </p:attrNameLst>
                                      </p:cBhvr>
                                      <p:tavLst>
                                        <p:tav tm="0">
                                          <p:val>
                                            <p:strVal val="ppt_y"/>
                                          </p:val>
                                        </p:tav>
                                        <p:tav tm="100000">
                                          <p:val>
                                            <p:strVal val="ppt_y"/>
                                          </p:val>
                                        </p:tav>
                                      </p:tavLst>
                                    </p:anim>
                                    <p:set>
                                      <p:cBhvr>
                                        <p:cTn id="29" dur="1" fill="hold">
                                          <p:stCondLst>
                                            <p:cond delay="499"/>
                                          </p:stCondLst>
                                        </p:cTn>
                                        <p:tgtEl>
                                          <p:spTgt spid="21">
                                            <p:txEl>
                                              <p:pRg st="0" end="0"/>
                                            </p:txEl>
                                          </p:spTgt>
                                        </p:tgtEl>
                                        <p:attrNameLst>
                                          <p:attrName>style.visibility</p:attrName>
                                        </p:attrNameLst>
                                      </p:cBhvr>
                                      <p:to>
                                        <p:strVal val="hidden"/>
                                      </p:to>
                                    </p:set>
                                  </p:childTnLst>
                                </p:cTn>
                              </p:par>
                              <p:par>
                                <p:cTn id="30" presetID="2" presetClass="exit" presetSubtype="8" fill="hold" grpId="0" nodeType="withEffect">
                                  <p:stCondLst>
                                    <p:cond delay="0"/>
                                  </p:stCondLst>
                                  <p:childTnLst>
                                    <p:anim calcmode="lin" valueType="num">
                                      <p:cBhvr additive="base">
                                        <p:cTn id="31" dur="500"/>
                                        <p:tgtEl>
                                          <p:spTgt spid="21">
                                            <p:txEl>
                                              <p:pRg st="2" end="2"/>
                                            </p:txEl>
                                          </p:spTgt>
                                        </p:tgtEl>
                                        <p:attrNameLst>
                                          <p:attrName>ppt_x</p:attrName>
                                        </p:attrNameLst>
                                      </p:cBhvr>
                                      <p:tavLst>
                                        <p:tav tm="0">
                                          <p:val>
                                            <p:strVal val="ppt_x"/>
                                          </p:val>
                                        </p:tav>
                                        <p:tav tm="100000">
                                          <p:val>
                                            <p:strVal val="0-ppt_w/2"/>
                                          </p:val>
                                        </p:tav>
                                      </p:tavLst>
                                    </p:anim>
                                    <p:anim calcmode="lin" valueType="num">
                                      <p:cBhvr additive="base">
                                        <p:cTn id="32" dur="500"/>
                                        <p:tgtEl>
                                          <p:spTgt spid="21">
                                            <p:txEl>
                                              <p:pRg st="2" end="2"/>
                                            </p:txEl>
                                          </p:spTgt>
                                        </p:tgtEl>
                                        <p:attrNameLst>
                                          <p:attrName>ppt_y</p:attrName>
                                        </p:attrNameLst>
                                      </p:cBhvr>
                                      <p:tavLst>
                                        <p:tav tm="0">
                                          <p:val>
                                            <p:strVal val="ppt_y"/>
                                          </p:val>
                                        </p:tav>
                                        <p:tav tm="100000">
                                          <p:val>
                                            <p:strVal val="ppt_y"/>
                                          </p:val>
                                        </p:tav>
                                      </p:tavLst>
                                    </p:anim>
                                    <p:set>
                                      <p:cBhvr>
                                        <p:cTn id="33" dur="1" fill="hold">
                                          <p:stCondLst>
                                            <p:cond delay="499"/>
                                          </p:stCondLst>
                                        </p:cTn>
                                        <p:tgtEl>
                                          <p:spTgt spid="21">
                                            <p:txEl>
                                              <p:pRg st="2" end="2"/>
                                            </p:txEl>
                                          </p:spTgt>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26"/>
                                        </p:tgtEl>
                                        <p:attrNameLst>
                                          <p:attrName>ppt_x</p:attrName>
                                        </p:attrNameLst>
                                      </p:cBhvr>
                                      <p:tavLst>
                                        <p:tav tm="0">
                                          <p:val>
                                            <p:strVal val="ppt_x"/>
                                          </p:val>
                                        </p:tav>
                                        <p:tav tm="100000">
                                          <p:val>
                                            <p:strVal val="ppt_x"/>
                                          </p:val>
                                        </p:tav>
                                      </p:tavLst>
                                    </p:anim>
                                    <p:anim calcmode="lin" valueType="num">
                                      <p:cBhvr additive="base">
                                        <p:cTn id="36" dur="500"/>
                                        <p:tgtEl>
                                          <p:spTgt spid="26"/>
                                        </p:tgtEl>
                                        <p:attrNameLst>
                                          <p:attrName>ppt_y</p:attrName>
                                        </p:attrNameLst>
                                      </p:cBhvr>
                                      <p:tavLst>
                                        <p:tav tm="0">
                                          <p:val>
                                            <p:strVal val="ppt_y"/>
                                          </p:val>
                                        </p:tav>
                                        <p:tav tm="100000">
                                          <p:val>
                                            <p:strVal val="1+ppt_h/2"/>
                                          </p:val>
                                        </p:tav>
                                      </p:tavLst>
                                    </p:anim>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6" grpId="1" animBg="1"/>
      <p:bldP spid="21"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ectangle 20"/>
          <p:cNvSpPr>
            <a:spLocks noChangeArrowheads="1"/>
          </p:cNvSpPr>
          <p:nvPr/>
        </p:nvSpPr>
        <p:spPr bwMode="auto">
          <a:xfrm>
            <a:off x="761829" y="1641132"/>
            <a:ext cx="6629854" cy="255454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27063" indent="-627063"/>
            <a:r>
              <a:rPr lang="en-PH" altLang="en-US" sz="3200" dirty="0">
                <a:latin typeface="+mn-lt"/>
              </a:rPr>
              <a:t>10. Assist in the establishment and registration of youth organizations and youth serving organizations in the barangay in accordance with the guideline of the NYC</a:t>
            </a:r>
            <a:endParaRPr lang="id-ID" altLang="en-US" sz="3200" dirty="0">
              <a:latin typeface="+mn-lt"/>
            </a:endParaRPr>
          </a:p>
        </p:txBody>
      </p:sp>
    </p:spTree>
    <p:extLst>
      <p:ext uri="{BB962C8B-B14F-4D97-AF65-F5344CB8AC3E}">
        <p14:creationId xmlns:p14="http://schemas.microsoft.com/office/powerpoint/2010/main" val="1798136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 calcmode="lin" valueType="num">
                                      <p:cBhvr additive="base">
                                        <p:cTn id="1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grpId="0" nodeType="clickEffect">
                                  <p:stCondLst>
                                    <p:cond delay="0"/>
                                  </p:stCondLst>
                                  <p:childTnLst>
                                    <p:anim calcmode="lin" valueType="num">
                                      <p:cBhvr additive="base">
                                        <p:cTn id="21" dur="500"/>
                                        <p:tgtEl>
                                          <p:spTgt spid="21">
                                            <p:txEl>
                                              <p:pRg st="0" end="0"/>
                                            </p:txEl>
                                          </p:spTgt>
                                        </p:tgtEl>
                                        <p:attrNameLst>
                                          <p:attrName>ppt_x</p:attrName>
                                        </p:attrNameLst>
                                      </p:cBhvr>
                                      <p:tavLst>
                                        <p:tav tm="0">
                                          <p:val>
                                            <p:strVal val="ppt_x"/>
                                          </p:val>
                                        </p:tav>
                                        <p:tav tm="100000">
                                          <p:val>
                                            <p:strVal val="0-ppt_w/2"/>
                                          </p:val>
                                        </p:tav>
                                      </p:tavLst>
                                    </p:anim>
                                    <p:anim calcmode="lin" valueType="num">
                                      <p:cBhvr additive="base">
                                        <p:cTn id="22" dur="500"/>
                                        <p:tgtEl>
                                          <p:spTgt spid="21">
                                            <p:txEl>
                                              <p:pRg st="0" end="0"/>
                                            </p:txEl>
                                          </p:spTgt>
                                        </p:tgtEl>
                                        <p:attrNameLst>
                                          <p:attrName>ppt_y</p:attrName>
                                        </p:attrNameLst>
                                      </p:cBhvr>
                                      <p:tavLst>
                                        <p:tav tm="0">
                                          <p:val>
                                            <p:strVal val="ppt_y"/>
                                          </p:val>
                                        </p:tav>
                                        <p:tav tm="100000">
                                          <p:val>
                                            <p:strVal val="ppt_y"/>
                                          </p:val>
                                        </p:tav>
                                      </p:tavLst>
                                    </p:anim>
                                    <p:set>
                                      <p:cBhvr>
                                        <p:cTn id="23" dur="1" fill="hold">
                                          <p:stCondLst>
                                            <p:cond delay="499"/>
                                          </p:stCondLst>
                                        </p:cTn>
                                        <p:tgtEl>
                                          <p:spTgt spid="21">
                                            <p:txEl>
                                              <p:pRg st="0" end="0"/>
                                            </p:txEl>
                                          </p:spTgt>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6" grpId="1" animBg="1"/>
      <p:bldP spid="2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ectangle 20"/>
          <p:cNvSpPr>
            <a:spLocks noChangeArrowheads="1"/>
          </p:cNvSpPr>
          <p:nvPr/>
        </p:nvSpPr>
        <p:spPr bwMode="auto">
          <a:xfrm>
            <a:off x="761829" y="1641132"/>
            <a:ext cx="6629854" cy="206210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27063" indent="-627063"/>
            <a:r>
              <a:rPr lang="en-PH" altLang="en-US" sz="3200" dirty="0">
                <a:latin typeface="+mn-lt"/>
              </a:rPr>
              <a:t>11. Adopt and implement a policy of full public disclosure of all transactions and documents involving public interest. </a:t>
            </a:r>
            <a:endParaRPr lang="id-ID" altLang="en-US" sz="3200" dirty="0">
              <a:latin typeface="+mn-lt"/>
            </a:endParaRPr>
          </a:p>
        </p:txBody>
      </p:sp>
    </p:spTree>
    <p:extLst>
      <p:ext uri="{BB962C8B-B14F-4D97-AF65-F5344CB8AC3E}">
        <p14:creationId xmlns:p14="http://schemas.microsoft.com/office/powerpoint/2010/main" val="3438287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 calcmode="lin" valueType="num">
                                      <p:cBhvr additive="base">
                                        <p:cTn id="1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grpId="0" nodeType="clickEffect">
                                  <p:stCondLst>
                                    <p:cond delay="0"/>
                                  </p:stCondLst>
                                  <p:childTnLst>
                                    <p:anim calcmode="lin" valueType="num">
                                      <p:cBhvr additive="base">
                                        <p:cTn id="21" dur="500"/>
                                        <p:tgtEl>
                                          <p:spTgt spid="21">
                                            <p:txEl>
                                              <p:pRg st="0" end="0"/>
                                            </p:txEl>
                                          </p:spTgt>
                                        </p:tgtEl>
                                        <p:attrNameLst>
                                          <p:attrName>ppt_x</p:attrName>
                                        </p:attrNameLst>
                                      </p:cBhvr>
                                      <p:tavLst>
                                        <p:tav tm="0">
                                          <p:val>
                                            <p:strVal val="ppt_x"/>
                                          </p:val>
                                        </p:tav>
                                        <p:tav tm="100000">
                                          <p:val>
                                            <p:strVal val="0-ppt_w/2"/>
                                          </p:val>
                                        </p:tav>
                                      </p:tavLst>
                                    </p:anim>
                                    <p:anim calcmode="lin" valueType="num">
                                      <p:cBhvr additive="base">
                                        <p:cTn id="22" dur="500"/>
                                        <p:tgtEl>
                                          <p:spTgt spid="21">
                                            <p:txEl>
                                              <p:pRg st="0" end="0"/>
                                            </p:txEl>
                                          </p:spTgt>
                                        </p:tgtEl>
                                        <p:attrNameLst>
                                          <p:attrName>ppt_y</p:attrName>
                                        </p:attrNameLst>
                                      </p:cBhvr>
                                      <p:tavLst>
                                        <p:tav tm="0">
                                          <p:val>
                                            <p:strVal val="ppt_y"/>
                                          </p:val>
                                        </p:tav>
                                        <p:tav tm="100000">
                                          <p:val>
                                            <p:strVal val="ppt_y"/>
                                          </p:val>
                                        </p:tav>
                                      </p:tavLst>
                                    </p:anim>
                                    <p:set>
                                      <p:cBhvr>
                                        <p:cTn id="23" dur="1" fill="hold">
                                          <p:stCondLst>
                                            <p:cond delay="499"/>
                                          </p:stCondLst>
                                        </p:cTn>
                                        <p:tgtEl>
                                          <p:spTgt spid="21">
                                            <p:txEl>
                                              <p:pRg st="0" end="0"/>
                                            </p:txEl>
                                          </p:spTgt>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6" grpId="1" animBg="1"/>
      <p:bldP spid="21"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ectangle 20"/>
          <p:cNvSpPr>
            <a:spLocks noChangeArrowheads="1"/>
          </p:cNvSpPr>
          <p:nvPr/>
        </p:nvSpPr>
        <p:spPr bwMode="auto">
          <a:xfrm>
            <a:off x="761829" y="1641132"/>
            <a:ext cx="6629854" cy="206210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27063" indent="-627063"/>
            <a:r>
              <a:rPr lang="en-PH" altLang="en-US" sz="3200" dirty="0">
                <a:latin typeface="+mn-lt"/>
              </a:rPr>
              <a:t>12. Authorize the SK Chairperson to enter into contracts on behalf of the SK, subject to RA 10742, RA 7160 and RA 9184 </a:t>
            </a:r>
            <a:endParaRPr lang="id-ID" altLang="en-US" sz="3200" dirty="0">
              <a:latin typeface="+mn-lt"/>
            </a:endParaRPr>
          </a:p>
        </p:txBody>
      </p:sp>
    </p:spTree>
    <p:extLst>
      <p:ext uri="{BB962C8B-B14F-4D97-AF65-F5344CB8AC3E}">
        <p14:creationId xmlns:p14="http://schemas.microsoft.com/office/powerpoint/2010/main" val="17494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 calcmode="lin" valueType="num">
                                      <p:cBhvr additive="base">
                                        <p:cTn id="1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grpId="0" nodeType="clickEffect">
                                  <p:stCondLst>
                                    <p:cond delay="0"/>
                                  </p:stCondLst>
                                  <p:childTnLst>
                                    <p:anim calcmode="lin" valueType="num">
                                      <p:cBhvr additive="base">
                                        <p:cTn id="21" dur="500"/>
                                        <p:tgtEl>
                                          <p:spTgt spid="21">
                                            <p:txEl>
                                              <p:pRg st="0" end="0"/>
                                            </p:txEl>
                                          </p:spTgt>
                                        </p:tgtEl>
                                        <p:attrNameLst>
                                          <p:attrName>ppt_x</p:attrName>
                                        </p:attrNameLst>
                                      </p:cBhvr>
                                      <p:tavLst>
                                        <p:tav tm="0">
                                          <p:val>
                                            <p:strVal val="ppt_x"/>
                                          </p:val>
                                        </p:tav>
                                        <p:tav tm="100000">
                                          <p:val>
                                            <p:strVal val="0-ppt_w/2"/>
                                          </p:val>
                                        </p:tav>
                                      </p:tavLst>
                                    </p:anim>
                                    <p:anim calcmode="lin" valueType="num">
                                      <p:cBhvr additive="base">
                                        <p:cTn id="22" dur="500"/>
                                        <p:tgtEl>
                                          <p:spTgt spid="21">
                                            <p:txEl>
                                              <p:pRg st="0" end="0"/>
                                            </p:txEl>
                                          </p:spTgt>
                                        </p:tgtEl>
                                        <p:attrNameLst>
                                          <p:attrName>ppt_y</p:attrName>
                                        </p:attrNameLst>
                                      </p:cBhvr>
                                      <p:tavLst>
                                        <p:tav tm="0">
                                          <p:val>
                                            <p:strVal val="ppt_y"/>
                                          </p:val>
                                        </p:tav>
                                        <p:tav tm="100000">
                                          <p:val>
                                            <p:strVal val="ppt_y"/>
                                          </p:val>
                                        </p:tav>
                                      </p:tavLst>
                                    </p:anim>
                                    <p:set>
                                      <p:cBhvr>
                                        <p:cTn id="23" dur="1" fill="hold">
                                          <p:stCondLst>
                                            <p:cond delay="499"/>
                                          </p:stCondLst>
                                        </p:cTn>
                                        <p:tgtEl>
                                          <p:spTgt spid="21">
                                            <p:txEl>
                                              <p:pRg st="0" end="0"/>
                                            </p:txEl>
                                          </p:spTgt>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6" grpId="1" animBg="1"/>
      <p:bldP spid="2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Rectangle 21"/>
          <p:cNvSpPr>
            <a:spLocks noChangeArrowheads="1"/>
          </p:cNvSpPr>
          <p:nvPr/>
        </p:nvSpPr>
        <p:spPr bwMode="auto">
          <a:xfrm>
            <a:off x="761828" y="1641132"/>
            <a:ext cx="7005197" cy="353943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27063" indent="-627063"/>
            <a:r>
              <a:rPr lang="en-PH" altLang="en-US" sz="3200" dirty="0">
                <a:latin typeface="+mn-lt"/>
              </a:rPr>
              <a:t>13. Comply with the bonding requirements</a:t>
            </a:r>
          </a:p>
          <a:p>
            <a:pPr marL="627063" indent="-627063"/>
            <a:endParaRPr lang="en-PH" altLang="en-US" sz="3200" dirty="0">
              <a:latin typeface="+mn-lt"/>
            </a:endParaRPr>
          </a:p>
          <a:p>
            <a:pPr marL="627063" indent="-627063"/>
            <a:r>
              <a:rPr lang="en-PH" altLang="en-US" sz="3200" dirty="0">
                <a:latin typeface="+mn-lt"/>
              </a:rPr>
              <a:t>14. Exercise other powers and perform other functions prescribed by law or ordinance, or delegated by </a:t>
            </a:r>
            <a:r>
              <a:rPr lang="en-PH" altLang="en-US" sz="3200" dirty="0" err="1">
                <a:latin typeface="+mn-lt"/>
              </a:rPr>
              <a:t>Sangguniang</a:t>
            </a:r>
            <a:r>
              <a:rPr lang="en-PH" altLang="en-US" sz="3200" dirty="0">
                <a:latin typeface="+mn-lt"/>
              </a:rPr>
              <a:t> Barangay or NYC   </a:t>
            </a:r>
            <a:endParaRPr lang="id-ID" altLang="en-US" sz="3200" dirty="0">
              <a:latin typeface="+mn-lt"/>
            </a:endParaRPr>
          </a:p>
        </p:txBody>
      </p:sp>
    </p:spTree>
    <p:extLst>
      <p:ext uri="{BB962C8B-B14F-4D97-AF65-F5344CB8AC3E}">
        <p14:creationId xmlns:p14="http://schemas.microsoft.com/office/powerpoint/2010/main" val="376805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 calcmode="lin" valueType="num">
                                      <p:cBhvr additive="base">
                                        <p:cTn id="16"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 calcmode="lin" valueType="num">
                                      <p:cBhvr additive="base">
                                        <p:cTn id="22" dur="500" fill="hold"/>
                                        <p:tgtEl>
                                          <p:spTgt spid="22">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20">
                                            <p:txEl>
                                              <p:pRg st="0" end="0"/>
                                            </p:txEl>
                                          </p:spTgt>
                                        </p:tgtEl>
                                      </p:cBhvr>
                                    </p:animEffect>
                                    <p:set>
                                      <p:cBhvr>
                                        <p:cTn id="31" dur="1" fill="hold">
                                          <p:stCondLst>
                                            <p:cond delay="499"/>
                                          </p:stCondLst>
                                        </p:cTn>
                                        <p:tgtEl>
                                          <p:spTgt spid="20">
                                            <p:txEl>
                                              <p:pRg st="0" end="0"/>
                                            </p:txEl>
                                          </p:spTgt>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20">
                                            <p:txEl>
                                              <p:pRg st="1" end="1"/>
                                            </p:txEl>
                                          </p:spTgt>
                                        </p:tgtEl>
                                      </p:cBhvr>
                                    </p:animEffect>
                                    <p:set>
                                      <p:cBhvr>
                                        <p:cTn id="34" dur="1" fill="hold">
                                          <p:stCondLst>
                                            <p:cond delay="499"/>
                                          </p:stCondLst>
                                        </p:cTn>
                                        <p:tgtEl>
                                          <p:spTgt spid="20">
                                            <p:txEl>
                                              <p:pRg st="1" end="1"/>
                                            </p:txEl>
                                          </p:spTgt>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26"/>
                                        </p:tgtEl>
                                        <p:attrNameLst>
                                          <p:attrName>ppt_x</p:attrName>
                                        </p:attrNameLst>
                                      </p:cBhvr>
                                      <p:tavLst>
                                        <p:tav tm="0">
                                          <p:val>
                                            <p:strVal val="ppt_x"/>
                                          </p:val>
                                        </p:tav>
                                        <p:tav tm="100000">
                                          <p:val>
                                            <p:strVal val="ppt_x"/>
                                          </p:val>
                                        </p:tav>
                                      </p:tavLst>
                                    </p:anim>
                                    <p:anim calcmode="lin" valueType="num">
                                      <p:cBhvr additive="base">
                                        <p:cTn id="40" dur="500"/>
                                        <p:tgtEl>
                                          <p:spTgt spid="26"/>
                                        </p:tgtEl>
                                        <p:attrNameLst>
                                          <p:attrName>ppt_y</p:attrName>
                                        </p:attrNameLst>
                                      </p:cBhvr>
                                      <p:tavLst>
                                        <p:tav tm="0">
                                          <p:val>
                                            <p:strVal val="ppt_y"/>
                                          </p:val>
                                        </p:tav>
                                        <p:tav tm="100000">
                                          <p:val>
                                            <p:strVal val="1+ppt_h/2"/>
                                          </p:val>
                                        </p:tav>
                                      </p:tavLst>
                                    </p:anim>
                                    <p:set>
                                      <p:cBhvr>
                                        <p:cTn id="41" dur="1" fill="hold">
                                          <p:stCondLst>
                                            <p:cond delay="499"/>
                                          </p:stCondLst>
                                        </p:cTn>
                                        <p:tgtEl>
                                          <p:spTgt spid="26"/>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22">
                                            <p:txEl>
                                              <p:pRg st="0" end="0"/>
                                            </p:txEl>
                                          </p:spTgt>
                                        </p:tgtEl>
                                        <p:attrNameLst>
                                          <p:attrName>ppt_x</p:attrName>
                                        </p:attrNameLst>
                                      </p:cBhvr>
                                      <p:tavLst>
                                        <p:tav tm="0">
                                          <p:val>
                                            <p:strVal val="ppt_x"/>
                                          </p:val>
                                        </p:tav>
                                        <p:tav tm="100000">
                                          <p:val>
                                            <p:strVal val="0-ppt_w/2"/>
                                          </p:val>
                                        </p:tav>
                                      </p:tavLst>
                                    </p:anim>
                                    <p:anim calcmode="lin" valueType="num">
                                      <p:cBhvr additive="base">
                                        <p:cTn id="44" dur="500"/>
                                        <p:tgtEl>
                                          <p:spTgt spid="22">
                                            <p:txEl>
                                              <p:pRg st="0" end="0"/>
                                            </p:txEl>
                                          </p:spTgt>
                                        </p:tgtEl>
                                        <p:attrNameLst>
                                          <p:attrName>ppt_y</p:attrName>
                                        </p:attrNameLst>
                                      </p:cBhvr>
                                      <p:tavLst>
                                        <p:tav tm="0">
                                          <p:val>
                                            <p:strVal val="ppt_y"/>
                                          </p:val>
                                        </p:tav>
                                        <p:tav tm="100000">
                                          <p:val>
                                            <p:strVal val="ppt_y"/>
                                          </p:val>
                                        </p:tav>
                                      </p:tavLst>
                                    </p:anim>
                                    <p:set>
                                      <p:cBhvr>
                                        <p:cTn id="45" dur="1" fill="hold">
                                          <p:stCondLst>
                                            <p:cond delay="499"/>
                                          </p:stCondLst>
                                        </p:cTn>
                                        <p:tgtEl>
                                          <p:spTgt spid="22">
                                            <p:txEl>
                                              <p:pRg st="0" end="0"/>
                                            </p:txEl>
                                          </p:spTgt>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22">
                                            <p:txEl>
                                              <p:pRg st="2" end="2"/>
                                            </p:txEl>
                                          </p:spTgt>
                                        </p:tgtEl>
                                        <p:attrNameLst>
                                          <p:attrName>ppt_x</p:attrName>
                                        </p:attrNameLst>
                                      </p:cBhvr>
                                      <p:tavLst>
                                        <p:tav tm="0">
                                          <p:val>
                                            <p:strVal val="ppt_x"/>
                                          </p:val>
                                        </p:tav>
                                        <p:tav tm="100000">
                                          <p:val>
                                            <p:strVal val="0-ppt_w/2"/>
                                          </p:val>
                                        </p:tav>
                                      </p:tavLst>
                                    </p:anim>
                                    <p:anim calcmode="lin" valueType="num">
                                      <p:cBhvr additive="base">
                                        <p:cTn id="48" dur="500"/>
                                        <p:tgtEl>
                                          <p:spTgt spid="22">
                                            <p:txEl>
                                              <p:pRg st="2" end="2"/>
                                            </p:txEl>
                                          </p:spTgt>
                                        </p:tgtEl>
                                        <p:attrNameLst>
                                          <p:attrName>ppt_y</p:attrName>
                                        </p:attrNameLst>
                                      </p:cBhvr>
                                      <p:tavLst>
                                        <p:tav tm="0">
                                          <p:val>
                                            <p:strVal val="ppt_y"/>
                                          </p:val>
                                        </p:tav>
                                        <p:tav tm="100000">
                                          <p:val>
                                            <p:strVal val="ppt_y"/>
                                          </p:val>
                                        </p:tav>
                                      </p:tavLst>
                                    </p:anim>
                                    <p:set>
                                      <p:cBhvr>
                                        <p:cTn id="49" dur="1" fill="hold">
                                          <p:stCondLst>
                                            <p:cond delay="499"/>
                                          </p:stCondLst>
                                        </p:cTn>
                                        <p:tgtEl>
                                          <p:spTgt spid="2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0" grpId="0" build="allAtOnce"/>
      <p:bldP spid="26" grpId="0" animBg="1"/>
      <p:bldP spid="26"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5892"/>
          <a:stretch/>
        </p:blipFill>
        <p:spPr>
          <a:xfrm>
            <a:off x="-12527" y="1"/>
            <a:ext cx="5703519" cy="6858000"/>
          </a:xfrm>
          <a:prstGeom prst="rect">
            <a:avLst/>
          </a:prstGeom>
        </p:spPr>
      </p:pic>
      <p:sp>
        <p:nvSpPr>
          <p:cNvPr id="2" name="Rectangle 1"/>
          <p:cNvSpPr/>
          <p:nvPr/>
        </p:nvSpPr>
        <p:spPr>
          <a:xfrm>
            <a:off x="-12528" y="1"/>
            <a:ext cx="4508327" cy="6857999"/>
          </a:xfrm>
          <a:prstGeom prst="rect">
            <a:avLst/>
          </a:prstGeom>
          <a:solidFill>
            <a:srgbClr val="24496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8212676" y="0"/>
            <a:ext cx="3973286"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 name="Rectangle 3"/>
          <p:cNvSpPr/>
          <p:nvPr/>
        </p:nvSpPr>
        <p:spPr>
          <a:xfrm>
            <a:off x="4495800" y="0"/>
            <a:ext cx="3722914" cy="6858000"/>
          </a:xfrm>
          <a:prstGeom prst="rect">
            <a:avLst/>
          </a:prstGeom>
          <a:solidFill>
            <a:srgbClr val="2C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1" y="2748642"/>
            <a:ext cx="3542756" cy="136071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id-ID" altLang="en-US" sz="3600" dirty="0">
                <a:solidFill>
                  <a:srgbClr val="FFC000"/>
                </a:solidFill>
                <a:latin typeface="Franklin Gothic Medium" panose="020B0603020102020204" pitchFamily="34" charset="0"/>
              </a:rPr>
              <a:t>CONTENT OF THE HFTSK</a:t>
            </a:r>
            <a:endParaRPr lang="en-PH" altLang="en-US" sz="3600" dirty="0">
              <a:solidFill>
                <a:srgbClr val="FFC000"/>
              </a:solidFill>
              <a:latin typeface="Franklin Gothic Medium" panose="020B0603020102020204" pitchFamily="34" charset="0"/>
            </a:endParaRPr>
          </a:p>
        </p:txBody>
      </p:sp>
      <p:sp>
        <p:nvSpPr>
          <p:cNvPr id="6" name="Rectangle 5"/>
          <p:cNvSpPr/>
          <p:nvPr/>
        </p:nvSpPr>
        <p:spPr>
          <a:xfrm>
            <a:off x="4553711" y="2090171"/>
            <a:ext cx="3665004" cy="2677656"/>
          </a:xfrm>
          <a:prstGeom prst="rect">
            <a:avLst/>
          </a:prstGeom>
          <a:noFill/>
          <a:ln w="9525" cap="rnd" cmpd="sng" algn="ctr">
            <a:noFill/>
            <a:prstDash val="solid"/>
          </a:ln>
          <a:effectLst/>
        </p:spPr>
        <p:txBody>
          <a:bodyPr wrap="square" anchor="ctr">
            <a:spAutoFit/>
          </a:bodyPr>
          <a:lstStyle/>
          <a:p>
            <a:pPr marL="342900" indent="-342900" eaLnBrk="1" hangingPunct="1">
              <a:buFont typeface="Courier New" panose="02070309020205020404" pitchFamily="49" charset="0"/>
              <a:buChar char="o"/>
              <a:defRPr/>
            </a:pPr>
            <a:r>
              <a:rPr lang="en-PH" altLang="en-US" sz="2800" dirty="0">
                <a:solidFill>
                  <a:schemeClr val="bg1">
                    <a:lumMod val="85000"/>
                  </a:schemeClr>
                </a:solidFill>
              </a:rPr>
              <a:t>Definition of Terms</a:t>
            </a:r>
            <a:endParaRPr lang="id-ID" altLang="en-US" sz="2800" dirty="0">
              <a:solidFill>
                <a:schemeClr val="bg1">
                  <a:lumMod val="85000"/>
                </a:schemeClr>
              </a:solidFill>
            </a:endParaRPr>
          </a:p>
          <a:p>
            <a:pPr marL="342900" indent="-342900" eaLnBrk="1" hangingPunct="1">
              <a:buFont typeface="Courier New" panose="02070309020205020404" pitchFamily="49" charset="0"/>
              <a:buChar char="o"/>
              <a:defRPr/>
            </a:pPr>
            <a:endParaRPr lang="en-PH" altLang="en-US" sz="2800" dirty="0">
              <a:solidFill>
                <a:schemeClr val="bg1">
                  <a:lumMod val="85000"/>
                </a:schemeClr>
              </a:solidFill>
            </a:endParaRPr>
          </a:p>
          <a:p>
            <a:pPr marL="342900" indent="-342900" eaLnBrk="1" hangingPunct="1">
              <a:buFont typeface="Courier New" panose="02070309020205020404" pitchFamily="49" charset="0"/>
              <a:buChar char="o"/>
              <a:defRPr/>
            </a:pPr>
            <a:r>
              <a:rPr lang="en-US" sz="2800" dirty="0">
                <a:solidFill>
                  <a:schemeClr val="bg1">
                    <a:lumMod val="85000"/>
                  </a:schemeClr>
                </a:solidFill>
              </a:rPr>
              <a:t>Basic Standards and Policies</a:t>
            </a:r>
          </a:p>
          <a:p>
            <a:pPr eaLnBrk="1" hangingPunct="1">
              <a:defRPr/>
            </a:pPr>
            <a:endParaRPr lang="id-ID" sz="2800" dirty="0">
              <a:solidFill>
                <a:schemeClr val="bg1">
                  <a:lumMod val="85000"/>
                </a:schemeClr>
              </a:solidFill>
            </a:endParaRPr>
          </a:p>
          <a:p>
            <a:pPr marL="342900" indent="-342900">
              <a:buFont typeface="Courier New" panose="02070309020205020404" pitchFamily="49" charset="0"/>
              <a:buChar char="o"/>
              <a:defRPr/>
            </a:pPr>
            <a:r>
              <a:rPr lang="en-US" sz="2800" dirty="0">
                <a:solidFill>
                  <a:schemeClr val="bg1">
                    <a:lumMod val="85000"/>
                  </a:schemeClr>
                </a:solidFill>
              </a:rPr>
              <a:t>Specific Policies </a:t>
            </a:r>
            <a:endParaRPr lang="id-ID" sz="2800" dirty="0">
              <a:solidFill>
                <a:schemeClr val="bg1">
                  <a:lumMod val="85000"/>
                </a:schemeClr>
              </a:solidFill>
            </a:endParaRPr>
          </a:p>
        </p:txBody>
      </p:sp>
      <p:sp>
        <p:nvSpPr>
          <p:cNvPr id="7" name="Rectangle 6"/>
          <p:cNvSpPr/>
          <p:nvPr/>
        </p:nvSpPr>
        <p:spPr>
          <a:xfrm>
            <a:off x="8369835" y="1960801"/>
            <a:ext cx="3665004" cy="2677656"/>
          </a:xfrm>
          <a:prstGeom prst="rect">
            <a:avLst/>
          </a:prstGeom>
          <a:noFill/>
          <a:ln w="9525" cap="rnd" cmpd="sng" algn="ctr">
            <a:noFill/>
            <a:prstDash val="solid"/>
          </a:ln>
          <a:effectLst/>
        </p:spPr>
        <p:txBody>
          <a:bodyPr wrap="square" anchor="ctr">
            <a:spAutoFit/>
          </a:bodyPr>
          <a:lstStyle/>
          <a:p>
            <a:pPr marL="342900" indent="-342900" eaLnBrk="1" hangingPunct="1">
              <a:buFont typeface="Courier New" panose="02070309020205020404" pitchFamily="49" charset="0"/>
              <a:buChar char="o"/>
              <a:defRPr/>
            </a:pPr>
            <a:endParaRPr lang="en-US" sz="2800" dirty="0">
              <a:solidFill>
                <a:schemeClr val="bg1">
                  <a:lumMod val="85000"/>
                </a:schemeClr>
              </a:solidFill>
            </a:endParaRPr>
          </a:p>
          <a:p>
            <a:pPr marL="342900" indent="-342900" eaLnBrk="1" hangingPunct="1">
              <a:buFont typeface="Courier New" panose="02070309020205020404" pitchFamily="49" charset="0"/>
              <a:buChar char="o"/>
              <a:defRPr/>
            </a:pPr>
            <a:r>
              <a:rPr lang="en-US" sz="2800" dirty="0">
                <a:solidFill>
                  <a:schemeClr val="bg1">
                    <a:lumMod val="85000"/>
                  </a:schemeClr>
                </a:solidFill>
              </a:rPr>
              <a:t>Narrative Procedures and Procedural Flowcharts</a:t>
            </a:r>
          </a:p>
          <a:p>
            <a:pPr eaLnBrk="1" hangingPunct="1">
              <a:defRPr/>
            </a:pPr>
            <a:endParaRPr lang="en-US" sz="2800" dirty="0">
              <a:solidFill>
                <a:schemeClr val="bg1">
                  <a:lumMod val="85000"/>
                </a:schemeClr>
              </a:solidFill>
            </a:endParaRPr>
          </a:p>
          <a:p>
            <a:pPr marL="342900" indent="-342900">
              <a:buFont typeface="Courier New" panose="02070309020205020404" pitchFamily="49" charset="0"/>
              <a:buChar char="o"/>
              <a:defRPr/>
            </a:pPr>
            <a:r>
              <a:rPr lang="id-ID" sz="2800" dirty="0">
                <a:solidFill>
                  <a:schemeClr val="bg1">
                    <a:lumMod val="85000"/>
                  </a:schemeClr>
                </a:solidFill>
              </a:rPr>
              <a:t> </a:t>
            </a:r>
            <a:r>
              <a:rPr lang="en-US" sz="2800" dirty="0">
                <a:solidFill>
                  <a:schemeClr val="bg1">
                    <a:lumMod val="85000"/>
                  </a:schemeClr>
                </a:solidFill>
              </a:rPr>
              <a:t>Accounting Plan </a:t>
            </a:r>
            <a:endParaRPr lang="id-ID" sz="2800" dirty="0">
              <a:solidFill>
                <a:schemeClr val="bg1">
                  <a:lumMod val="85000"/>
                </a:schemeClr>
              </a:solidFill>
            </a:endParaRP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2962675091"/>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 calcmode="lin" valueType="num">
                                      <p:cBhvr additive="base">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 calcmode="lin" valueType="num">
                                      <p:cBhvr additive="base">
                                        <p:cTn id="4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34"/>
            <a:ext cx="12192001" cy="6867034"/>
          </a:xfrm>
          <a:prstGeom prst="rect">
            <a:avLst/>
          </a:prstGeom>
        </p:spPr>
      </p:pic>
      <p:sp>
        <p:nvSpPr>
          <p:cNvPr id="20" name="Rectangle 19"/>
          <p:cNvSpPr/>
          <p:nvPr/>
        </p:nvSpPr>
        <p:spPr>
          <a:xfrm>
            <a:off x="0" y="1"/>
            <a:ext cx="12192000" cy="6858000"/>
          </a:xfrm>
          <a:prstGeom prst="rect">
            <a:avLst/>
          </a:prstGeom>
          <a:solidFill>
            <a:srgbClr val="F7F7F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9" name="Rectangle 18"/>
          <p:cNvSpPr>
            <a:spLocks noChangeArrowheads="1"/>
          </p:cNvSpPr>
          <p:nvPr/>
        </p:nvSpPr>
        <p:spPr bwMode="auto">
          <a:xfrm>
            <a:off x="3373012" y="267059"/>
            <a:ext cx="5418006"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solidFill>
                  <a:srgbClr val="24496E"/>
                </a:solidFill>
                <a:latin typeface="+mn-lt"/>
              </a:rPr>
              <a:t>DBM-DILG-NYC</a:t>
            </a:r>
            <a:endParaRPr lang="id-ID" altLang="en-US" sz="3600" b="1" dirty="0">
              <a:solidFill>
                <a:srgbClr val="24496E"/>
              </a:solidFill>
              <a:latin typeface="+mn-lt"/>
            </a:endParaRPr>
          </a:p>
        </p:txBody>
      </p:sp>
      <p:sp>
        <p:nvSpPr>
          <p:cNvPr id="12" name="Rectangle 11"/>
          <p:cNvSpPr>
            <a:spLocks noChangeArrowheads="1"/>
          </p:cNvSpPr>
          <p:nvPr/>
        </p:nvSpPr>
        <p:spPr bwMode="auto">
          <a:xfrm>
            <a:off x="2392496" y="3247727"/>
            <a:ext cx="7407008" cy="181588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a:latin typeface="Franklin Gothic Medium" panose="020B0603020102020204" pitchFamily="34" charset="0"/>
              </a:rPr>
              <a:t>Joint Memorandum Circular (JMC) No. 1</a:t>
            </a:r>
          </a:p>
          <a:p>
            <a:pPr algn="ctr" eaLnBrk="1" hangingPunct="1"/>
            <a:r>
              <a:rPr lang="en-US" altLang="en-US" sz="2800" dirty="0">
                <a:solidFill>
                  <a:schemeClr val="tx1">
                    <a:lumMod val="85000"/>
                    <a:lumOff val="15000"/>
                  </a:schemeClr>
                </a:solidFill>
                <a:latin typeface="+mn-lt"/>
              </a:rPr>
              <a:t>January 23, 2019</a:t>
            </a:r>
            <a:endParaRPr lang="id-ID" altLang="en-US" sz="2800" dirty="0">
              <a:solidFill>
                <a:schemeClr val="tx1">
                  <a:lumMod val="85000"/>
                  <a:lumOff val="15000"/>
                </a:schemeClr>
              </a:solidFill>
              <a:latin typeface="+mn-l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187" y="1167102"/>
            <a:ext cx="1299656" cy="129965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5566" y="1138111"/>
            <a:ext cx="1370486" cy="137048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7978" y="1131687"/>
            <a:ext cx="1398455" cy="1370486"/>
          </a:xfrm>
          <a:prstGeom prst="rect">
            <a:avLst/>
          </a:prstGeom>
        </p:spPr>
      </p:pic>
    </p:spTree>
    <p:extLst>
      <p:ext uri="{BB962C8B-B14F-4D97-AF65-F5344CB8AC3E}">
        <p14:creationId xmlns:p14="http://schemas.microsoft.com/office/powerpoint/2010/main" val="1757745951"/>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par>
                                <p:cTn id="13" presetID="6" presetClass="entr" presetSubtype="3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par>
                                <p:cTn id="16" presetID="6" presetClass="entr" presetSubtype="3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out)">
                                      <p:cBhvr>
                                        <p:cTn id="18" dur="2000"/>
                                        <p:tgtEl>
                                          <p:spTgt spid="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34"/>
            <a:ext cx="12192001" cy="6867034"/>
          </a:xfrm>
          <a:prstGeom prst="rect">
            <a:avLst/>
          </a:prstGeom>
        </p:spPr>
      </p:pic>
      <p:sp>
        <p:nvSpPr>
          <p:cNvPr id="20" name="Rectangle 19"/>
          <p:cNvSpPr/>
          <p:nvPr/>
        </p:nvSpPr>
        <p:spPr>
          <a:xfrm>
            <a:off x="-13879" y="-438317"/>
            <a:ext cx="12192000" cy="6858000"/>
          </a:xfrm>
          <a:prstGeom prst="rect">
            <a:avLst/>
          </a:prstGeom>
          <a:solidFill>
            <a:srgbClr val="F7F7F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p:cNvSpPr/>
          <p:nvPr/>
        </p:nvSpPr>
        <p:spPr>
          <a:xfrm rot="16200000">
            <a:off x="10194204" y="-1413241"/>
            <a:ext cx="395416" cy="362793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p:cNvSpPr/>
          <p:nvPr/>
        </p:nvSpPr>
        <p:spPr>
          <a:xfrm>
            <a:off x="686649" y="-21572"/>
            <a:ext cx="343105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9" name="Rectangle 18"/>
          <p:cNvSpPr>
            <a:spLocks noChangeArrowheads="1"/>
          </p:cNvSpPr>
          <p:nvPr/>
        </p:nvSpPr>
        <p:spPr bwMode="auto">
          <a:xfrm>
            <a:off x="10648022" y="169894"/>
            <a:ext cx="1463393" cy="46166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400" dirty="0">
                <a:solidFill>
                  <a:srgbClr val="FFC000"/>
                </a:solidFill>
                <a:latin typeface="+mn-lt"/>
              </a:rPr>
              <a:t>JMC No. 1</a:t>
            </a:r>
            <a:endParaRPr lang="id-ID" altLang="en-US" sz="2400" dirty="0">
              <a:solidFill>
                <a:srgbClr val="FFC000"/>
              </a:solidFill>
              <a:latin typeface="+mn-lt"/>
            </a:endParaRPr>
          </a:p>
        </p:txBody>
      </p:sp>
      <p:grpSp>
        <p:nvGrpSpPr>
          <p:cNvPr id="6" name="Group 5"/>
          <p:cNvGrpSpPr/>
          <p:nvPr/>
        </p:nvGrpSpPr>
        <p:grpSpPr>
          <a:xfrm>
            <a:off x="8670988" y="76407"/>
            <a:ext cx="1977033" cy="648638"/>
            <a:chOff x="7757156" y="86164"/>
            <a:chExt cx="1977033" cy="64863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4701" y="102926"/>
              <a:ext cx="615114" cy="61511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156" y="86164"/>
              <a:ext cx="648638" cy="64863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8722" y="99104"/>
              <a:ext cx="635467" cy="622758"/>
            </a:xfrm>
            <a:prstGeom prst="rect">
              <a:avLst/>
            </a:prstGeom>
          </p:spPr>
        </p:pic>
      </p:grpSp>
      <p:sp>
        <p:nvSpPr>
          <p:cNvPr id="21" name="Title 1"/>
          <p:cNvSpPr txBox="1">
            <a:spLocks/>
          </p:cNvSpPr>
          <p:nvPr/>
        </p:nvSpPr>
        <p:spPr bwMode="auto">
          <a:xfrm>
            <a:off x="560843" y="1269799"/>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General Guidelines</a:t>
            </a:r>
          </a:p>
        </p:txBody>
      </p:sp>
      <p:sp>
        <p:nvSpPr>
          <p:cNvPr id="23" name="Rectangle 22"/>
          <p:cNvSpPr>
            <a:spLocks noChangeArrowheads="1"/>
          </p:cNvSpPr>
          <p:nvPr/>
        </p:nvSpPr>
        <p:spPr bwMode="auto">
          <a:xfrm>
            <a:off x="4391460" y="1631119"/>
            <a:ext cx="7512908" cy="353943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buFont typeface="Courier New" panose="02070309020205020404" pitchFamily="49" charset="0"/>
              <a:buChar char="o"/>
            </a:pPr>
            <a:r>
              <a:rPr lang="en-PH" altLang="en-US" sz="2800" b="1" dirty="0">
                <a:latin typeface="+mn-lt"/>
              </a:rPr>
              <a:t>Appropriation of the SK Funds</a:t>
            </a:r>
          </a:p>
          <a:p>
            <a:pPr marL="457200" indent="-457200">
              <a:buFont typeface="Courier New" panose="02070309020205020404" pitchFamily="49" charset="0"/>
              <a:buChar char="o"/>
            </a:pPr>
            <a:r>
              <a:rPr lang="en-PH" altLang="en-US" sz="2800" b="1" dirty="0">
                <a:latin typeface="+mn-lt"/>
              </a:rPr>
              <a:t>Release of the SK Funds</a:t>
            </a:r>
          </a:p>
          <a:p>
            <a:pPr marL="457200" indent="-457200">
              <a:buFont typeface="Courier New" panose="02070309020205020404" pitchFamily="49" charset="0"/>
              <a:buChar char="o"/>
            </a:pPr>
            <a:r>
              <a:rPr lang="en-PH" altLang="en-US" sz="2800" b="1" dirty="0">
                <a:latin typeface="+mn-lt"/>
              </a:rPr>
              <a:t>Planning  and Budgeting process for the SK Funds</a:t>
            </a:r>
          </a:p>
          <a:p>
            <a:r>
              <a:rPr lang="en-PH" altLang="en-US" sz="2800" dirty="0">
                <a:latin typeface="+mn-lt"/>
              </a:rPr>
              <a:t>      - Comprehensive Barangay Youth Development</a:t>
            </a:r>
          </a:p>
          <a:p>
            <a:r>
              <a:rPr lang="en-PH" altLang="en-US" sz="2800" dirty="0">
                <a:latin typeface="+mn-lt"/>
              </a:rPr>
              <a:t>                  Plan (CBYDP)</a:t>
            </a:r>
          </a:p>
          <a:p>
            <a:r>
              <a:rPr lang="en-PH" altLang="en-US" sz="2800" dirty="0">
                <a:latin typeface="+mn-lt"/>
              </a:rPr>
              <a:t>      - Annual Barangay Youth Development </a:t>
            </a:r>
          </a:p>
          <a:p>
            <a:r>
              <a:rPr lang="en-PH" altLang="en-US" sz="2800" dirty="0">
                <a:latin typeface="+mn-lt"/>
              </a:rPr>
              <a:t>                  Investment Program (ABYIP)</a:t>
            </a:r>
          </a:p>
        </p:txBody>
      </p:sp>
      <p:sp>
        <p:nvSpPr>
          <p:cNvPr id="4" name="TextBox 3">
            <a:extLst>
              <a:ext uri="{FF2B5EF4-FFF2-40B4-BE49-F238E27FC236}">
                <a16:creationId xmlns:a16="http://schemas.microsoft.com/office/drawing/2014/main" id="{708CA9D7-1D4B-7DAC-05BF-E684831B6831}"/>
              </a:ext>
            </a:extLst>
          </p:cNvPr>
          <p:cNvSpPr txBox="1"/>
          <p:nvPr/>
        </p:nvSpPr>
        <p:spPr>
          <a:xfrm>
            <a:off x="10101941" y="5969821"/>
            <a:ext cx="1650493" cy="667664"/>
          </a:xfrm>
          <a:prstGeom prst="rect">
            <a:avLst/>
          </a:prstGeom>
          <a:noFill/>
        </p:spPr>
        <p:txBody>
          <a:bodyPr wrap="square" rtlCol="0">
            <a:spAutoFit/>
          </a:bodyPr>
          <a:lstStyle/>
          <a:p>
            <a:r>
              <a:rPr lang="en-PH" altLang="en-US" sz="1800" i="1" dirty="0">
                <a:latin typeface="+mn-lt"/>
              </a:rPr>
              <a:t>JMC Sec. 3.0</a:t>
            </a:r>
            <a:endParaRPr lang="id-ID" altLang="en-US" sz="1800" i="1" dirty="0">
              <a:latin typeface="+mn-lt"/>
            </a:endParaRPr>
          </a:p>
          <a:p>
            <a:endParaRPr lang="en-PH" dirty="0"/>
          </a:p>
        </p:txBody>
      </p:sp>
    </p:spTree>
    <p:extLst>
      <p:ext uri="{BB962C8B-B14F-4D97-AF65-F5344CB8AC3E}">
        <p14:creationId xmlns:p14="http://schemas.microsoft.com/office/powerpoint/2010/main" val="3518147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 presetClass="entr" presetSubtype="2"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750" fill="hold"/>
                                        <p:tgtEl>
                                          <p:spTgt spid="19"/>
                                        </p:tgtEl>
                                        <p:attrNameLst>
                                          <p:attrName>ppt_x</p:attrName>
                                        </p:attrNameLst>
                                      </p:cBhvr>
                                      <p:tavLst>
                                        <p:tav tm="0">
                                          <p:val>
                                            <p:strVal val="1+#ppt_w/2"/>
                                          </p:val>
                                        </p:tav>
                                        <p:tav tm="100000">
                                          <p:val>
                                            <p:strVal val="#ppt_x"/>
                                          </p:val>
                                        </p:tav>
                                      </p:tavLst>
                                    </p:anim>
                                    <p:anim calcmode="lin" valueType="num">
                                      <p:cBhvr additive="base">
                                        <p:cTn id="15" dur="750" fill="hold"/>
                                        <p:tgtEl>
                                          <p:spTgt spid="19"/>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1+#ppt_w/2"/>
                                          </p:val>
                                        </p:tav>
                                        <p:tav tm="100000">
                                          <p:val>
                                            <p:strVal val="#ppt_x"/>
                                          </p:val>
                                        </p:tav>
                                      </p:tavLst>
                                    </p:anim>
                                    <p:anim calcmode="lin" valueType="num">
                                      <p:cBhvr additive="base">
                                        <p:cTn id="19" dur="75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1+#ppt_w/2"/>
                                          </p:val>
                                        </p:tav>
                                        <p:tav tm="100000">
                                          <p:val>
                                            <p:strVal val="#ppt_x"/>
                                          </p:val>
                                        </p:tav>
                                      </p:tavLst>
                                    </p:anim>
                                    <p:anim calcmode="lin" valueType="num">
                                      <p:cBhvr additive="base">
                                        <p:cTn id="23"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34"/>
            <a:ext cx="12192001" cy="6867034"/>
          </a:xfrm>
          <a:prstGeom prst="rect">
            <a:avLst/>
          </a:prstGeom>
        </p:spPr>
      </p:pic>
      <p:sp>
        <p:nvSpPr>
          <p:cNvPr id="20" name="Rectangle 19"/>
          <p:cNvSpPr/>
          <p:nvPr/>
        </p:nvSpPr>
        <p:spPr>
          <a:xfrm>
            <a:off x="-13879" y="-438317"/>
            <a:ext cx="12192000" cy="6858000"/>
          </a:xfrm>
          <a:prstGeom prst="rect">
            <a:avLst/>
          </a:prstGeom>
          <a:solidFill>
            <a:srgbClr val="F7F7F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p:cNvSpPr/>
          <p:nvPr/>
        </p:nvSpPr>
        <p:spPr>
          <a:xfrm rot="16200000">
            <a:off x="10194204" y="-1413241"/>
            <a:ext cx="395416" cy="362793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p:cNvSpPr/>
          <p:nvPr/>
        </p:nvSpPr>
        <p:spPr>
          <a:xfrm>
            <a:off x="686649" y="-21572"/>
            <a:ext cx="343105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9" name="Rectangle 18"/>
          <p:cNvSpPr>
            <a:spLocks noChangeArrowheads="1"/>
          </p:cNvSpPr>
          <p:nvPr/>
        </p:nvSpPr>
        <p:spPr bwMode="auto">
          <a:xfrm>
            <a:off x="10648022" y="169894"/>
            <a:ext cx="1463393" cy="46166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400" dirty="0">
                <a:solidFill>
                  <a:srgbClr val="FFC000"/>
                </a:solidFill>
                <a:latin typeface="+mn-lt"/>
              </a:rPr>
              <a:t>JMC No. 1</a:t>
            </a:r>
            <a:endParaRPr lang="id-ID" altLang="en-US" sz="2400" dirty="0">
              <a:solidFill>
                <a:srgbClr val="FFC000"/>
              </a:solidFill>
              <a:latin typeface="+mn-lt"/>
            </a:endParaRPr>
          </a:p>
        </p:txBody>
      </p:sp>
      <p:grpSp>
        <p:nvGrpSpPr>
          <p:cNvPr id="6" name="Group 5"/>
          <p:cNvGrpSpPr/>
          <p:nvPr/>
        </p:nvGrpSpPr>
        <p:grpSpPr>
          <a:xfrm>
            <a:off x="8670988" y="76407"/>
            <a:ext cx="1977033" cy="648638"/>
            <a:chOff x="7757156" y="86164"/>
            <a:chExt cx="1977033" cy="64863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4701" y="102926"/>
              <a:ext cx="615114" cy="61511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156" y="86164"/>
              <a:ext cx="648638" cy="64863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8722" y="99104"/>
              <a:ext cx="635467" cy="622758"/>
            </a:xfrm>
            <a:prstGeom prst="rect">
              <a:avLst/>
            </a:prstGeom>
          </p:spPr>
        </p:pic>
      </p:grpSp>
      <p:sp>
        <p:nvSpPr>
          <p:cNvPr id="21" name="Title 1"/>
          <p:cNvSpPr txBox="1">
            <a:spLocks/>
          </p:cNvSpPr>
          <p:nvPr/>
        </p:nvSpPr>
        <p:spPr bwMode="auto">
          <a:xfrm>
            <a:off x="560843" y="1269799"/>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General Guidelines</a:t>
            </a:r>
          </a:p>
        </p:txBody>
      </p:sp>
      <p:sp>
        <p:nvSpPr>
          <p:cNvPr id="23" name="Rectangle 22"/>
          <p:cNvSpPr>
            <a:spLocks noChangeArrowheads="1"/>
          </p:cNvSpPr>
          <p:nvPr/>
        </p:nvSpPr>
        <p:spPr bwMode="auto">
          <a:xfrm>
            <a:off x="4391460" y="1631119"/>
            <a:ext cx="7512908" cy="310854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buFont typeface="Courier New" panose="02070309020205020404" pitchFamily="49" charset="0"/>
              <a:buChar char="o"/>
            </a:pPr>
            <a:r>
              <a:rPr lang="en-PH" altLang="en-US" sz="2800" b="1" dirty="0">
                <a:latin typeface="+mn-lt"/>
              </a:rPr>
              <a:t>Budgeting Process</a:t>
            </a:r>
          </a:p>
          <a:p>
            <a:endParaRPr lang="en-PH" altLang="en-US" sz="2800" dirty="0">
              <a:latin typeface="+mn-lt"/>
            </a:endParaRPr>
          </a:p>
          <a:p>
            <a:r>
              <a:rPr lang="en-PH" altLang="en-US" sz="2800" dirty="0">
                <a:latin typeface="+mn-lt"/>
              </a:rPr>
              <a:t>      - Budget Preparation</a:t>
            </a:r>
          </a:p>
          <a:p>
            <a:r>
              <a:rPr lang="en-PH" altLang="en-US" sz="2800" dirty="0">
                <a:latin typeface="+mn-lt"/>
              </a:rPr>
              <a:t>      - Budget Authorization</a:t>
            </a:r>
          </a:p>
          <a:p>
            <a:r>
              <a:rPr lang="en-PH" altLang="en-US" sz="2800" dirty="0">
                <a:latin typeface="+mn-lt"/>
              </a:rPr>
              <a:t>      - Budget Review</a:t>
            </a:r>
          </a:p>
          <a:p>
            <a:r>
              <a:rPr lang="en-PH" altLang="en-US" sz="2800" dirty="0">
                <a:latin typeface="+mn-lt"/>
              </a:rPr>
              <a:t>      - Budget Execution</a:t>
            </a:r>
          </a:p>
          <a:p>
            <a:r>
              <a:rPr lang="en-PH" altLang="en-US" sz="2800" dirty="0">
                <a:latin typeface="+mn-lt"/>
              </a:rPr>
              <a:t>      - Accountability Reports</a:t>
            </a:r>
          </a:p>
        </p:txBody>
      </p:sp>
      <p:sp>
        <p:nvSpPr>
          <p:cNvPr id="4" name="TextBox 3">
            <a:extLst>
              <a:ext uri="{FF2B5EF4-FFF2-40B4-BE49-F238E27FC236}">
                <a16:creationId xmlns:a16="http://schemas.microsoft.com/office/drawing/2014/main" id="{7DECB27F-E5B8-777E-A977-6F207FD5D8FC}"/>
              </a:ext>
            </a:extLst>
          </p:cNvPr>
          <p:cNvSpPr txBox="1"/>
          <p:nvPr/>
        </p:nvSpPr>
        <p:spPr>
          <a:xfrm>
            <a:off x="10101941" y="5969821"/>
            <a:ext cx="1650493" cy="667664"/>
          </a:xfrm>
          <a:prstGeom prst="rect">
            <a:avLst/>
          </a:prstGeom>
          <a:noFill/>
        </p:spPr>
        <p:txBody>
          <a:bodyPr wrap="square" rtlCol="0">
            <a:spAutoFit/>
          </a:bodyPr>
          <a:lstStyle/>
          <a:p>
            <a:r>
              <a:rPr lang="en-PH" altLang="en-US" sz="1800" i="1" dirty="0">
                <a:latin typeface="+mn-lt"/>
              </a:rPr>
              <a:t>JMC Sec. 3.0</a:t>
            </a:r>
            <a:endParaRPr lang="id-ID" altLang="en-US" sz="1800" i="1" dirty="0">
              <a:latin typeface="+mn-lt"/>
            </a:endParaRPr>
          </a:p>
          <a:p>
            <a:endParaRPr lang="en-PH" dirty="0"/>
          </a:p>
        </p:txBody>
      </p:sp>
    </p:spTree>
    <p:extLst>
      <p:ext uri="{BB962C8B-B14F-4D97-AF65-F5344CB8AC3E}">
        <p14:creationId xmlns:p14="http://schemas.microsoft.com/office/powerpoint/2010/main" val="3927300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 presetClass="entr" presetSubtype="2"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750" fill="hold"/>
                                        <p:tgtEl>
                                          <p:spTgt spid="19"/>
                                        </p:tgtEl>
                                        <p:attrNameLst>
                                          <p:attrName>ppt_x</p:attrName>
                                        </p:attrNameLst>
                                      </p:cBhvr>
                                      <p:tavLst>
                                        <p:tav tm="0">
                                          <p:val>
                                            <p:strVal val="1+#ppt_w/2"/>
                                          </p:val>
                                        </p:tav>
                                        <p:tav tm="100000">
                                          <p:val>
                                            <p:strVal val="#ppt_x"/>
                                          </p:val>
                                        </p:tav>
                                      </p:tavLst>
                                    </p:anim>
                                    <p:anim calcmode="lin" valueType="num">
                                      <p:cBhvr additive="base">
                                        <p:cTn id="15" dur="750" fill="hold"/>
                                        <p:tgtEl>
                                          <p:spTgt spid="19"/>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1+#ppt_w/2"/>
                                          </p:val>
                                        </p:tav>
                                        <p:tav tm="100000">
                                          <p:val>
                                            <p:strVal val="#ppt_x"/>
                                          </p:val>
                                        </p:tav>
                                      </p:tavLst>
                                    </p:anim>
                                    <p:anim calcmode="lin" valueType="num">
                                      <p:cBhvr additive="base">
                                        <p:cTn id="19" dur="75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1+#ppt_w/2"/>
                                          </p:val>
                                        </p:tav>
                                        <p:tav tm="100000">
                                          <p:val>
                                            <p:strVal val="#ppt_x"/>
                                          </p:val>
                                        </p:tav>
                                      </p:tavLst>
                                    </p:anim>
                                    <p:anim calcmode="lin" valueType="num">
                                      <p:cBhvr additive="base">
                                        <p:cTn id="23"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34"/>
            <a:ext cx="12192001" cy="6867034"/>
          </a:xfrm>
          <a:prstGeom prst="rect">
            <a:avLst/>
          </a:prstGeom>
        </p:spPr>
      </p:pic>
      <p:sp>
        <p:nvSpPr>
          <p:cNvPr id="20" name="Rectangle 19"/>
          <p:cNvSpPr/>
          <p:nvPr/>
        </p:nvSpPr>
        <p:spPr>
          <a:xfrm>
            <a:off x="-13879" y="-438317"/>
            <a:ext cx="12192000" cy="6858000"/>
          </a:xfrm>
          <a:prstGeom prst="rect">
            <a:avLst/>
          </a:prstGeom>
          <a:solidFill>
            <a:srgbClr val="F7F7F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p:cNvSpPr/>
          <p:nvPr/>
        </p:nvSpPr>
        <p:spPr>
          <a:xfrm rot="16200000">
            <a:off x="10194204" y="-1413241"/>
            <a:ext cx="395416" cy="362793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p:cNvSpPr/>
          <p:nvPr/>
        </p:nvSpPr>
        <p:spPr>
          <a:xfrm>
            <a:off x="686649" y="-21572"/>
            <a:ext cx="343105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9" name="Rectangle 18"/>
          <p:cNvSpPr>
            <a:spLocks noChangeArrowheads="1"/>
          </p:cNvSpPr>
          <p:nvPr/>
        </p:nvSpPr>
        <p:spPr bwMode="auto">
          <a:xfrm>
            <a:off x="10648022" y="169894"/>
            <a:ext cx="1463393" cy="46166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400" dirty="0">
                <a:solidFill>
                  <a:srgbClr val="FFC000"/>
                </a:solidFill>
                <a:latin typeface="+mn-lt"/>
              </a:rPr>
              <a:t>JMC No. 1</a:t>
            </a:r>
            <a:endParaRPr lang="id-ID" altLang="en-US" sz="2400" dirty="0">
              <a:solidFill>
                <a:srgbClr val="FFC000"/>
              </a:solidFill>
              <a:latin typeface="+mn-lt"/>
            </a:endParaRPr>
          </a:p>
        </p:txBody>
      </p:sp>
      <p:grpSp>
        <p:nvGrpSpPr>
          <p:cNvPr id="6" name="Group 5"/>
          <p:cNvGrpSpPr/>
          <p:nvPr/>
        </p:nvGrpSpPr>
        <p:grpSpPr>
          <a:xfrm>
            <a:off x="8670988" y="76407"/>
            <a:ext cx="1977033" cy="648638"/>
            <a:chOff x="7757156" y="86164"/>
            <a:chExt cx="1977033" cy="64863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4701" y="102926"/>
              <a:ext cx="615114" cy="61511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156" y="86164"/>
              <a:ext cx="648638" cy="64863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8722" y="99104"/>
              <a:ext cx="635467" cy="622758"/>
            </a:xfrm>
            <a:prstGeom prst="rect">
              <a:avLst/>
            </a:prstGeom>
          </p:spPr>
        </p:pic>
      </p:grpSp>
      <p:sp>
        <p:nvSpPr>
          <p:cNvPr id="21" name="Title 1"/>
          <p:cNvSpPr txBox="1">
            <a:spLocks/>
          </p:cNvSpPr>
          <p:nvPr/>
        </p:nvSpPr>
        <p:spPr bwMode="auto">
          <a:xfrm>
            <a:off x="630686" y="1728826"/>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Cases</a:t>
            </a:r>
          </a:p>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for</a:t>
            </a:r>
          </a:p>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Resolution</a:t>
            </a:r>
          </a:p>
        </p:txBody>
      </p:sp>
      <p:sp>
        <p:nvSpPr>
          <p:cNvPr id="23" name="Rectangle 22"/>
          <p:cNvSpPr>
            <a:spLocks noChangeArrowheads="1"/>
          </p:cNvSpPr>
          <p:nvPr/>
        </p:nvSpPr>
        <p:spPr bwMode="auto">
          <a:xfrm>
            <a:off x="4391460" y="1631119"/>
            <a:ext cx="7512908" cy="138499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buFont typeface="Courier New" panose="02070309020205020404" pitchFamily="49" charset="0"/>
              <a:buChar char="o"/>
            </a:pPr>
            <a:r>
              <a:rPr lang="en-PH" altLang="en-US" sz="2800" dirty="0">
                <a:latin typeface="+mn-lt"/>
              </a:rPr>
              <a:t>Cases not covered by the JMC shall be referred to the NYC for joint resolution by the DBM, NYC and DILG</a:t>
            </a:r>
          </a:p>
        </p:txBody>
      </p:sp>
      <p:sp>
        <p:nvSpPr>
          <p:cNvPr id="4" name="TextBox 3">
            <a:extLst>
              <a:ext uri="{FF2B5EF4-FFF2-40B4-BE49-F238E27FC236}">
                <a16:creationId xmlns:a16="http://schemas.microsoft.com/office/drawing/2014/main" id="{A3BE0E3A-2B23-D93F-5579-166379965DB5}"/>
              </a:ext>
            </a:extLst>
          </p:cNvPr>
          <p:cNvSpPr txBox="1"/>
          <p:nvPr/>
        </p:nvSpPr>
        <p:spPr>
          <a:xfrm>
            <a:off x="10101941" y="5969821"/>
            <a:ext cx="1650493" cy="667664"/>
          </a:xfrm>
          <a:prstGeom prst="rect">
            <a:avLst/>
          </a:prstGeom>
          <a:noFill/>
        </p:spPr>
        <p:txBody>
          <a:bodyPr wrap="square" rtlCol="0">
            <a:spAutoFit/>
          </a:bodyPr>
          <a:lstStyle/>
          <a:p>
            <a:r>
              <a:rPr lang="en-PH" altLang="en-US" sz="1800" i="1" dirty="0">
                <a:latin typeface="+mn-lt"/>
              </a:rPr>
              <a:t>JMC Sec. 7.0</a:t>
            </a:r>
            <a:endParaRPr lang="id-ID" altLang="en-US" sz="1800" i="1" dirty="0">
              <a:latin typeface="+mn-lt"/>
            </a:endParaRPr>
          </a:p>
          <a:p>
            <a:endParaRPr lang="en-PH" dirty="0"/>
          </a:p>
        </p:txBody>
      </p:sp>
    </p:spTree>
    <p:extLst>
      <p:ext uri="{BB962C8B-B14F-4D97-AF65-F5344CB8AC3E}">
        <p14:creationId xmlns:p14="http://schemas.microsoft.com/office/powerpoint/2010/main" val="3117261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 presetClass="entr" presetSubtype="2"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750" fill="hold"/>
                                        <p:tgtEl>
                                          <p:spTgt spid="19"/>
                                        </p:tgtEl>
                                        <p:attrNameLst>
                                          <p:attrName>ppt_x</p:attrName>
                                        </p:attrNameLst>
                                      </p:cBhvr>
                                      <p:tavLst>
                                        <p:tav tm="0">
                                          <p:val>
                                            <p:strVal val="1+#ppt_w/2"/>
                                          </p:val>
                                        </p:tav>
                                        <p:tav tm="100000">
                                          <p:val>
                                            <p:strVal val="#ppt_x"/>
                                          </p:val>
                                        </p:tav>
                                      </p:tavLst>
                                    </p:anim>
                                    <p:anim calcmode="lin" valueType="num">
                                      <p:cBhvr additive="base">
                                        <p:cTn id="15" dur="750" fill="hold"/>
                                        <p:tgtEl>
                                          <p:spTgt spid="19"/>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1+#ppt_w/2"/>
                                          </p:val>
                                        </p:tav>
                                        <p:tav tm="100000">
                                          <p:val>
                                            <p:strVal val="#ppt_x"/>
                                          </p:val>
                                        </p:tav>
                                      </p:tavLst>
                                    </p:anim>
                                    <p:anim calcmode="lin" valueType="num">
                                      <p:cBhvr additive="base">
                                        <p:cTn id="19" dur="75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1+#ppt_w/2"/>
                                          </p:val>
                                        </p:tav>
                                        <p:tav tm="100000">
                                          <p:val>
                                            <p:strVal val="#ppt_x"/>
                                          </p:val>
                                        </p:tav>
                                      </p:tavLst>
                                    </p:anim>
                                    <p:anim calcmode="lin" valueType="num">
                                      <p:cBhvr additive="base">
                                        <p:cTn id="23"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7354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p:cNvSpPr/>
          <p:nvPr/>
        </p:nvSpPr>
        <p:spPr>
          <a:xfrm>
            <a:off x="-1" y="1"/>
            <a:ext cx="610001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3225" y="471641"/>
            <a:ext cx="3052450" cy="44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7908711" y="471640"/>
            <a:ext cx="3052451" cy="4422863"/>
            <a:chOff x="5474710" y="1268760"/>
            <a:chExt cx="2271336" cy="3108476"/>
          </a:xfrm>
        </p:grpSpPr>
        <p:pic>
          <p:nvPicPr>
            <p:cNvPr id="1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Oval 12"/>
          <p:cNvSpPr/>
          <p:nvPr/>
        </p:nvSpPr>
        <p:spPr>
          <a:xfrm>
            <a:off x="4161322" y="1494322"/>
            <a:ext cx="3869356" cy="3869356"/>
          </a:xfrm>
          <a:prstGeom prst="ellipse">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itle 3"/>
          <p:cNvSpPr>
            <a:spLocks noGrp="1"/>
          </p:cNvSpPr>
          <p:nvPr>
            <p:ph type="title"/>
          </p:nvPr>
        </p:nvSpPr>
        <p:spPr>
          <a:xfrm>
            <a:off x="5060665" y="2744559"/>
            <a:ext cx="2054191" cy="2178761"/>
          </a:xfrm>
          <a:noFill/>
          <a:ln w="12700">
            <a:noFill/>
            <a:prstDash val="sysDash"/>
          </a:ln>
        </p:spPr>
        <p:txBody>
          <a:bodyPr>
            <a:normAutofit/>
          </a:bodyPr>
          <a:lstStyle/>
          <a:p>
            <a:pPr algn="ctr"/>
            <a:r>
              <a:rPr lang="en-PH" altLang="en-US" sz="3600" b="1" dirty="0">
                <a:solidFill>
                  <a:srgbClr val="FFC000"/>
                </a:solidFill>
                <a:latin typeface="Franklin Gothic Medium" panose="020B0603020102020204" pitchFamily="34" charset="0"/>
                <a:ea typeface="Gadugi" panose="020B0502040204020203" pitchFamily="34" charset="0"/>
              </a:rPr>
              <a:t>Legal</a:t>
            </a:r>
            <a:br>
              <a:rPr lang="en-PH" altLang="en-US" sz="3600" b="1" dirty="0">
                <a:solidFill>
                  <a:srgbClr val="FFC000"/>
                </a:solidFill>
                <a:latin typeface="Franklin Gothic Medium" panose="020B0603020102020204" pitchFamily="34" charset="0"/>
                <a:ea typeface="Gadugi" panose="020B0502040204020203" pitchFamily="34" charset="0"/>
              </a:rPr>
            </a:br>
            <a:r>
              <a:rPr lang="en-PH" altLang="en-US" sz="3600" b="1" dirty="0">
                <a:solidFill>
                  <a:srgbClr val="FFC000"/>
                </a:solidFill>
                <a:latin typeface="Franklin Gothic Medium" panose="020B0603020102020204" pitchFamily="34" charset="0"/>
                <a:ea typeface="Gadugi" panose="020B0502040204020203" pitchFamily="34" charset="0"/>
              </a:rPr>
              <a:t>Basis</a:t>
            </a:r>
            <a:endParaRPr lang="en-PH" sz="3600" dirty="0">
              <a:solidFill>
                <a:srgbClr val="FFC000"/>
              </a:solidFill>
              <a:latin typeface="Franklin Gothic Medium" panose="020B0603020102020204" pitchFamily="34" charset="0"/>
              <a:ea typeface="Gadugi" panose="020B0502040204020203" pitchFamily="34" charset="0"/>
            </a:endParaRPr>
          </a:p>
        </p:txBody>
      </p:sp>
      <p:pic>
        <p:nvPicPr>
          <p:cNvPr id="14" name="Picture 5"/>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947557" y="4908446"/>
            <a:ext cx="3431529" cy="145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0786" y="4972593"/>
            <a:ext cx="3508298" cy="154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0" y="6333294"/>
            <a:ext cx="12192001" cy="503134"/>
            <a:chOff x="-1" y="6265795"/>
            <a:chExt cx="12192001" cy="503134"/>
          </a:xfrm>
        </p:grpSpPr>
        <p:sp>
          <p:nvSpPr>
            <p:cNvPr id="18" name="Rectangle 17"/>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6" name="Picture 2" descr="Image result for coa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pic>
        <p:nvPicPr>
          <p:cNvPr id="20" name="Picture 19"/>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5430761" y="1958401"/>
            <a:ext cx="1327230" cy="1327230"/>
          </a:xfrm>
          <a:prstGeom prst="rect">
            <a:avLst/>
          </a:prstGeom>
        </p:spPr>
      </p:pic>
    </p:spTree>
    <p:extLst>
      <p:ext uri="{BB962C8B-B14F-4D97-AF65-F5344CB8AC3E}">
        <p14:creationId xmlns:p14="http://schemas.microsoft.com/office/powerpoint/2010/main" val="202188669"/>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ppt_w</p:attrName>
                                        </p:attrNameLst>
                                      </p:cBhvr>
                                      <p:tavLst>
                                        <p:tav tm="0" fmla="#ppt_w*sin(2.5*pi*$)">
                                          <p:val>
                                            <p:fltVal val="0"/>
                                          </p:val>
                                        </p:tav>
                                        <p:tav tm="100000">
                                          <p:val>
                                            <p:fltVal val="1"/>
                                          </p:val>
                                        </p:tav>
                                      </p:tavLst>
                                    </p:anim>
                                    <p:anim calcmode="lin" valueType="num">
                                      <p:cBhvr>
                                        <p:cTn id="9" dur="75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ppt_w</p:attrName>
                                        </p:attrNameLst>
                                      </p:cBhvr>
                                      <p:tavLst>
                                        <p:tav tm="0" fmla="#ppt_w*sin(2.5*pi*$)">
                                          <p:val>
                                            <p:fltVal val="0"/>
                                          </p:val>
                                        </p:tav>
                                        <p:tav tm="100000">
                                          <p:val>
                                            <p:fltVal val="1"/>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750" fill="hold"/>
                                        <p:tgtEl>
                                          <p:spTgt spid="20"/>
                                        </p:tgtEl>
                                        <p:attrNameLst>
                                          <p:attrName>ppt_w</p:attrName>
                                        </p:attrNameLst>
                                      </p:cBhvr>
                                      <p:tavLst>
                                        <p:tav tm="0">
                                          <p:val>
                                            <p:fltVal val="0"/>
                                          </p:val>
                                        </p:tav>
                                        <p:tav tm="100000">
                                          <p:val>
                                            <p:strVal val="#ppt_w"/>
                                          </p:val>
                                        </p:tav>
                                      </p:tavLst>
                                    </p:anim>
                                    <p:anim calcmode="lin" valueType="num">
                                      <p:cBhvr>
                                        <p:cTn id="18" dur="750" fill="hold"/>
                                        <p:tgtEl>
                                          <p:spTgt spid="20"/>
                                        </p:tgtEl>
                                        <p:attrNameLst>
                                          <p:attrName>ppt_h</p:attrName>
                                        </p:attrNameLst>
                                      </p:cBhvr>
                                      <p:tavLst>
                                        <p:tav tm="0">
                                          <p:val>
                                            <p:fltVal val="0"/>
                                          </p:val>
                                        </p:tav>
                                        <p:tav tm="100000">
                                          <p:val>
                                            <p:strVal val="#ppt_h"/>
                                          </p:val>
                                        </p:tav>
                                      </p:tavLst>
                                    </p:anim>
                                    <p:animEffect transition="in" filter="fade">
                                      <p:cBhvr>
                                        <p:cTn id="19" dur="75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28600"/>
            <a:ext cx="10364410" cy="7086600"/>
            <a:chOff x="0" y="0"/>
            <a:chExt cx="10364410" cy="6858000"/>
          </a:xfrm>
        </p:grpSpPr>
        <p:sp>
          <p:nvSpPr>
            <p:cNvPr id="2" name="Isosceles Triangle 1"/>
            <p:cNvSpPr/>
            <p:nvPr/>
          </p:nvSpPr>
          <p:spPr>
            <a:xfrm rot="10800000">
              <a:off x="1794932" y="0"/>
              <a:ext cx="8569478" cy="6858000"/>
            </a:xfrm>
            <a:prstGeom prst="triangle">
              <a:avLst>
                <a:gd name="adj" fmla="val 100000"/>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0" y="1"/>
              <a:ext cx="1827590" cy="685799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4015467" y="331469"/>
            <a:ext cx="4161065" cy="6195060"/>
          </a:xfrm>
          <a:prstGeom prst="rect">
            <a:avLst/>
          </a:prstGeom>
          <a:ln>
            <a:noFill/>
          </a:ln>
          <a:effectLst>
            <a:outerShdw blurRad="292100" dist="139700" dir="2700000" algn="tl" rotWithShape="0">
              <a:srgbClr val="333333">
                <a:alpha val="65000"/>
              </a:srgbClr>
            </a:outerShdw>
          </a:effectLst>
          <a:scene3d>
            <a:camera prst="perspectiveLeft">
              <a:rot lat="0" lon="2100000" rev="0"/>
            </a:camera>
            <a:lightRig rig="threePt" dir="t"/>
          </a:scene3d>
          <a:sp3d>
            <a:bevelT/>
          </a:sp3d>
        </p:spPr>
      </p:pic>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2353058351"/>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50" fill="hold"/>
                                        <p:tgtEl>
                                          <p:spTgt spid="3"/>
                                        </p:tgtEl>
                                        <p:attrNameLst>
                                          <p:attrName>ppt_x</p:attrName>
                                        </p:attrNameLst>
                                      </p:cBhvr>
                                      <p:tavLst>
                                        <p:tav tm="0">
                                          <p:val>
                                            <p:strVal val="#ppt_x"/>
                                          </p:val>
                                        </p:tav>
                                        <p:tav tm="100000">
                                          <p:val>
                                            <p:strVal val="#ppt_x"/>
                                          </p:val>
                                        </p:tav>
                                      </p:tavLst>
                                    </p:anim>
                                    <p:anim calcmode="lin" valueType="num">
                                      <p:cBhvr additive="base">
                                        <p:cTn id="12" dur="3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0364410" cy="6858000"/>
            <a:chOff x="0" y="0"/>
            <a:chExt cx="10364410" cy="6858000"/>
          </a:xfrm>
        </p:grpSpPr>
        <p:sp>
          <p:nvSpPr>
            <p:cNvPr id="2" name="Isosceles Triangle 1"/>
            <p:cNvSpPr/>
            <p:nvPr/>
          </p:nvSpPr>
          <p:spPr>
            <a:xfrm rot="10800000">
              <a:off x="1794932" y="0"/>
              <a:ext cx="8569478" cy="6858000"/>
            </a:xfrm>
            <a:prstGeom prst="triangle">
              <a:avLst>
                <a:gd name="adj" fmla="val 100000"/>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0" y="1"/>
              <a:ext cx="1827590" cy="685799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pic>
        <p:nvPicPr>
          <p:cNvPr id="17" name="Picture 16"/>
          <p:cNvPicPr/>
          <p:nvPr/>
        </p:nvPicPr>
        <p:blipFill>
          <a:blip r:embed="rId3" cstate="print">
            <a:extLst>
              <a:ext uri="{28A0092B-C50C-407E-A947-70E740481C1C}">
                <a14:useLocalDpi xmlns:a14="http://schemas.microsoft.com/office/drawing/2010/main" val="0"/>
              </a:ext>
            </a:extLst>
          </a:blip>
          <a:stretch>
            <a:fillRect/>
          </a:stretch>
        </p:blipFill>
        <p:spPr>
          <a:xfrm>
            <a:off x="4015467" y="331469"/>
            <a:ext cx="4161065" cy="6195060"/>
          </a:xfrm>
          <a:prstGeom prst="rect">
            <a:avLst/>
          </a:prstGeom>
          <a:ln>
            <a:noFill/>
          </a:ln>
          <a:effectLst>
            <a:outerShdw blurRad="292100" dist="139700" dir="2700000" algn="tl" rotWithShape="0">
              <a:srgbClr val="333333">
                <a:alpha val="65000"/>
              </a:srgbClr>
            </a:outerShdw>
          </a:effectLst>
          <a:scene3d>
            <a:camera prst="perspectiveLeft">
              <a:rot lat="0" lon="2100000" rev="0"/>
            </a:camera>
            <a:lightRig rig="threePt" dir="t"/>
          </a:scene3d>
          <a:sp3d>
            <a:bevelT/>
          </a:sp3d>
        </p:spPr>
      </p:pic>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 name="Rectangle 3"/>
          <p:cNvSpPr>
            <a:spLocks noChangeArrowheads="1"/>
          </p:cNvSpPr>
          <p:nvPr/>
        </p:nvSpPr>
        <p:spPr bwMode="auto">
          <a:xfrm>
            <a:off x="6703600" y="3110209"/>
            <a:ext cx="5418006" cy="3046988"/>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chemeClr val="bg2">
                    <a:lumMod val="25000"/>
                  </a:schemeClr>
                </a:solidFill>
                <a:latin typeface="+mn-lt"/>
              </a:rPr>
              <a:t>Definition of Terms</a:t>
            </a:r>
          </a:p>
          <a:p>
            <a:pPr eaLnBrk="1" hangingPunct="1"/>
            <a:r>
              <a:rPr lang="en-US" altLang="en-US" sz="3200" b="1" dirty="0">
                <a:solidFill>
                  <a:schemeClr val="bg2">
                    <a:lumMod val="25000"/>
                  </a:schemeClr>
                </a:solidFill>
                <a:latin typeface="+mn-lt"/>
              </a:rPr>
              <a:t>Basic Standards and Policies</a:t>
            </a:r>
          </a:p>
          <a:p>
            <a:pPr eaLnBrk="1" hangingPunct="1"/>
            <a:r>
              <a:rPr lang="en-US" altLang="en-US" sz="3200" b="1" dirty="0">
                <a:solidFill>
                  <a:schemeClr val="bg2">
                    <a:lumMod val="25000"/>
                  </a:schemeClr>
                </a:solidFill>
                <a:latin typeface="+mn-lt"/>
              </a:rPr>
              <a:t>Procedures/Flowcharts</a:t>
            </a:r>
          </a:p>
          <a:p>
            <a:pPr eaLnBrk="1" hangingPunct="1"/>
            <a:r>
              <a:rPr lang="en-US" altLang="en-US" sz="3200" b="1" dirty="0">
                <a:solidFill>
                  <a:schemeClr val="bg2">
                    <a:lumMod val="25000"/>
                  </a:schemeClr>
                </a:solidFill>
                <a:latin typeface="+mn-lt"/>
              </a:rPr>
              <a:t>Forms, Registers, Registries</a:t>
            </a:r>
          </a:p>
          <a:p>
            <a:pPr eaLnBrk="1" hangingPunct="1"/>
            <a:r>
              <a:rPr lang="en-PH" altLang="en-US" sz="3200" b="1" dirty="0">
                <a:solidFill>
                  <a:schemeClr val="bg2">
                    <a:lumMod val="25000"/>
                  </a:schemeClr>
                </a:solidFill>
                <a:latin typeface="+mn-lt"/>
              </a:rPr>
              <a:t>Records and Reports</a:t>
            </a:r>
          </a:p>
          <a:p>
            <a:pPr eaLnBrk="1" hangingPunct="1"/>
            <a:r>
              <a:rPr lang="en-PH" altLang="en-US" sz="3200" b="1" dirty="0">
                <a:solidFill>
                  <a:schemeClr val="bg2">
                    <a:lumMod val="25000"/>
                  </a:schemeClr>
                </a:solidFill>
                <a:latin typeface="+mn-lt"/>
              </a:rPr>
              <a:t>Accounting Plan</a:t>
            </a:r>
            <a:endParaRPr lang="id-ID" altLang="en-US" sz="3200" b="1" dirty="0">
              <a:solidFill>
                <a:schemeClr val="bg2">
                  <a:lumMod val="25000"/>
                </a:schemeClr>
              </a:solidFill>
              <a:latin typeface="+mn-lt"/>
            </a:endParaRPr>
          </a:p>
        </p:txBody>
      </p:sp>
    </p:spTree>
    <p:extLst>
      <p:ext uri="{BB962C8B-B14F-4D97-AF65-F5344CB8AC3E}">
        <p14:creationId xmlns:p14="http://schemas.microsoft.com/office/powerpoint/2010/main" val="3081821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2083 0 " pathEditMode="relative" rAng="0" ptsTypes="AA">
                                      <p:cBhvr>
                                        <p:cTn id="6" dur="2000" fill="hold"/>
                                        <p:tgtEl>
                                          <p:spTgt spid="17"/>
                                        </p:tgtEl>
                                        <p:attrNameLst>
                                          <p:attrName>ppt_x</p:attrName>
                                          <p:attrName>ppt_y</p:attrName>
                                        </p:attrNameLst>
                                      </p:cBhvr>
                                      <p:rCtr x="-11042" y="0"/>
                                    </p:animMotion>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 presetClass="entr" presetSubtype="4" fill="hold" grpId="0"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2" presetClass="entr" presetSubtype="4" fill="hold" grpId="0"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LightScreen/>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rgbClr val="24496E"/>
                </a:solidFill>
                <a:latin typeface="Franklin Gothic Medium" panose="020B0603020102020204" pitchFamily="34" charset="0"/>
              </a:rPr>
              <a:t>BASIC STANDARDS AND POLICIES</a:t>
            </a:r>
          </a:p>
        </p:txBody>
      </p:sp>
      <p:sp>
        <p:nvSpPr>
          <p:cNvPr id="3" name="Subtitle 2"/>
          <p:cNvSpPr txBox="1">
            <a:spLocks/>
          </p:cNvSpPr>
          <p:nvPr/>
        </p:nvSpPr>
        <p:spPr>
          <a:xfrm>
            <a:off x="284780" y="1087655"/>
            <a:ext cx="6197600" cy="689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PH" dirty="0">
                <a:solidFill>
                  <a:schemeClr val="bg2">
                    <a:lumMod val="25000"/>
                  </a:schemeClr>
                </a:solidFill>
              </a:rPr>
              <a:t>DEFINITION OF TERMS</a:t>
            </a:r>
          </a:p>
        </p:txBody>
      </p:sp>
      <p:sp>
        <p:nvSpPr>
          <p:cNvPr id="7" name="Rectangle 6"/>
          <p:cNvSpPr/>
          <p:nvPr/>
        </p:nvSpPr>
        <p:spPr>
          <a:xfrm>
            <a:off x="4138852" y="1578256"/>
            <a:ext cx="2797976" cy="19211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ectangle 8"/>
          <p:cNvSpPr/>
          <p:nvPr/>
        </p:nvSpPr>
        <p:spPr>
          <a:xfrm>
            <a:off x="2184920" y="3445842"/>
            <a:ext cx="1953927" cy="186758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PH" altLang="en-US" sz="2800" dirty="0">
                <a:solidFill>
                  <a:srgbClr val="FFC000"/>
                </a:solidFill>
              </a:rPr>
              <a:t>Approved</a:t>
            </a:r>
            <a:r>
              <a:rPr lang="id-ID" altLang="en-US" sz="2800" dirty="0">
                <a:solidFill>
                  <a:srgbClr val="FFC000"/>
                </a:solidFill>
              </a:rPr>
              <a:t> Budget</a:t>
            </a:r>
          </a:p>
        </p:txBody>
      </p:sp>
      <p:sp>
        <p:nvSpPr>
          <p:cNvPr id="10" name="Rectangle 9"/>
          <p:cNvSpPr/>
          <p:nvPr/>
        </p:nvSpPr>
        <p:spPr>
          <a:xfrm>
            <a:off x="231005" y="1578257"/>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6092782" y="3445844"/>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a:off x="8046717" y="1578257"/>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p:cNvSpPr/>
          <p:nvPr/>
        </p:nvSpPr>
        <p:spPr>
          <a:xfrm>
            <a:off x="10000630" y="3445844"/>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p:cNvSpPr/>
          <p:nvPr/>
        </p:nvSpPr>
        <p:spPr>
          <a:xfrm>
            <a:off x="2184920" y="1578257"/>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231005" y="3445844"/>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p:cNvSpPr/>
          <p:nvPr/>
        </p:nvSpPr>
        <p:spPr>
          <a:xfrm>
            <a:off x="4138852" y="3445844"/>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p:cNvSpPr/>
          <p:nvPr/>
        </p:nvSpPr>
        <p:spPr>
          <a:xfrm>
            <a:off x="6092782" y="1578257"/>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p:cNvSpPr/>
          <p:nvPr/>
        </p:nvSpPr>
        <p:spPr>
          <a:xfrm>
            <a:off x="8046717" y="3445844"/>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Rectangle 18"/>
          <p:cNvSpPr/>
          <p:nvPr/>
        </p:nvSpPr>
        <p:spPr>
          <a:xfrm>
            <a:off x="10000630" y="1578257"/>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4" name="TextBox 23"/>
          <p:cNvSpPr txBox="1"/>
          <p:nvPr/>
        </p:nvSpPr>
        <p:spPr>
          <a:xfrm>
            <a:off x="283836" y="1941313"/>
            <a:ext cx="1862204" cy="954107"/>
          </a:xfrm>
          <a:prstGeom prst="rect">
            <a:avLst/>
          </a:prstGeom>
          <a:noFill/>
        </p:spPr>
        <p:txBody>
          <a:bodyPr wrap="square" rtlCol="0" anchor="ctr">
            <a:spAutoFit/>
          </a:bodyPr>
          <a:lstStyle/>
          <a:p>
            <a:pPr algn="ctr">
              <a:defRPr/>
            </a:pPr>
            <a:r>
              <a:rPr lang="id-ID" altLang="en-US" sz="2800" dirty="0">
                <a:solidFill>
                  <a:srgbClr val="FFC000"/>
                </a:solidFill>
              </a:rPr>
              <a:t>Annual</a:t>
            </a:r>
            <a:r>
              <a:rPr lang="en-PH" altLang="en-US" sz="2800" dirty="0">
                <a:solidFill>
                  <a:srgbClr val="FFC000"/>
                </a:solidFill>
              </a:rPr>
              <a:t> </a:t>
            </a:r>
            <a:r>
              <a:rPr lang="id-ID" altLang="en-US" sz="2800" dirty="0">
                <a:solidFill>
                  <a:srgbClr val="FFC000"/>
                </a:solidFill>
              </a:rPr>
              <a:t>Budget</a:t>
            </a:r>
          </a:p>
        </p:txBody>
      </p:sp>
      <p:sp>
        <p:nvSpPr>
          <p:cNvPr id="26" name="TextBox 25"/>
          <p:cNvSpPr txBox="1"/>
          <p:nvPr/>
        </p:nvSpPr>
        <p:spPr>
          <a:xfrm>
            <a:off x="3758853" y="2220337"/>
            <a:ext cx="2713901" cy="523220"/>
          </a:xfrm>
          <a:prstGeom prst="rect">
            <a:avLst/>
          </a:prstGeom>
          <a:noFill/>
        </p:spPr>
        <p:txBody>
          <a:bodyPr wrap="square" rtlCol="0" anchor="ctr">
            <a:spAutoFit/>
          </a:bodyPr>
          <a:lstStyle/>
          <a:p>
            <a:pPr algn="ctr">
              <a:defRPr/>
            </a:pPr>
            <a:r>
              <a:rPr lang="id-ID" altLang="en-US" sz="2800" dirty="0">
                <a:solidFill>
                  <a:srgbClr val="FFC000"/>
                </a:solidFill>
              </a:rPr>
              <a:t>Commitment</a:t>
            </a:r>
            <a:r>
              <a:rPr lang="en-PH" altLang="en-US" sz="2800" dirty="0">
                <a:solidFill>
                  <a:srgbClr val="FFC000"/>
                </a:solidFill>
              </a:rPr>
              <a:t>s</a:t>
            </a:r>
            <a:endParaRPr lang="id-ID" altLang="en-US" sz="2800" dirty="0">
              <a:solidFill>
                <a:srgbClr val="FFC000"/>
              </a:solidFill>
            </a:endParaRPr>
          </a:p>
        </p:txBody>
      </p:sp>
      <p:sp>
        <p:nvSpPr>
          <p:cNvPr id="27" name="TextBox 26"/>
          <p:cNvSpPr txBox="1"/>
          <p:nvPr/>
        </p:nvSpPr>
        <p:spPr>
          <a:xfrm>
            <a:off x="5827166" y="3895705"/>
            <a:ext cx="2485157" cy="954107"/>
          </a:xfrm>
          <a:prstGeom prst="rect">
            <a:avLst/>
          </a:prstGeom>
          <a:noFill/>
        </p:spPr>
        <p:txBody>
          <a:bodyPr wrap="square" rtlCol="0" anchor="ctr">
            <a:spAutoFit/>
          </a:bodyPr>
          <a:lstStyle/>
          <a:p>
            <a:pPr algn="ctr">
              <a:defRPr/>
            </a:pPr>
            <a:r>
              <a:rPr lang="id-ID" altLang="en-US" sz="2800" dirty="0">
                <a:solidFill>
                  <a:srgbClr val="FFC000"/>
                </a:solidFill>
              </a:rPr>
              <a:t>Disbursements/</a:t>
            </a:r>
            <a:endParaRPr lang="en-PH" altLang="en-US" sz="2800" dirty="0">
              <a:solidFill>
                <a:srgbClr val="FFC000"/>
              </a:solidFill>
            </a:endParaRPr>
          </a:p>
          <a:p>
            <a:pPr algn="ctr">
              <a:defRPr/>
            </a:pPr>
            <a:r>
              <a:rPr lang="id-ID" altLang="en-US" sz="2800" dirty="0">
                <a:solidFill>
                  <a:srgbClr val="FFC000"/>
                </a:solidFill>
              </a:rPr>
              <a:t>Payments</a:t>
            </a:r>
            <a:endParaRPr lang="en-PH" sz="2800" dirty="0">
              <a:solidFill>
                <a:srgbClr val="FFC000"/>
              </a:solidFill>
            </a:endParaRPr>
          </a:p>
        </p:txBody>
      </p:sp>
      <p:sp>
        <p:nvSpPr>
          <p:cNvPr id="28" name="TextBox 27"/>
          <p:cNvSpPr txBox="1"/>
          <p:nvPr/>
        </p:nvSpPr>
        <p:spPr>
          <a:xfrm>
            <a:off x="8046711" y="2261776"/>
            <a:ext cx="1953915" cy="523220"/>
          </a:xfrm>
          <a:prstGeom prst="rect">
            <a:avLst/>
          </a:prstGeom>
          <a:noFill/>
        </p:spPr>
        <p:txBody>
          <a:bodyPr wrap="square" rtlCol="0" anchor="ctr">
            <a:spAutoFit/>
          </a:bodyPr>
          <a:lstStyle/>
          <a:p>
            <a:pPr algn="ctr">
              <a:defRPr/>
            </a:pPr>
            <a:r>
              <a:rPr lang="id-ID" altLang="en-US" sz="2800" dirty="0">
                <a:solidFill>
                  <a:srgbClr val="FFC000"/>
                </a:solidFill>
              </a:rPr>
              <a:t>Fair Value</a:t>
            </a:r>
          </a:p>
        </p:txBody>
      </p:sp>
      <p:sp>
        <p:nvSpPr>
          <p:cNvPr id="29" name="TextBox 28"/>
          <p:cNvSpPr txBox="1"/>
          <p:nvPr/>
        </p:nvSpPr>
        <p:spPr>
          <a:xfrm>
            <a:off x="10000642" y="3915310"/>
            <a:ext cx="1953915" cy="954107"/>
          </a:xfrm>
          <a:prstGeom prst="rect">
            <a:avLst/>
          </a:prstGeom>
          <a:noFill/>
        </p:spPr>
        <p:txBody>
          <a:bodyPr wrap="square" rtlCol="0" anchor="ctr">
            <a:spAutoFit/>
          </a:bodyPr>
          <a:lstStyle/>
          <a:p>
            <a:pPr algn="ctr">
              <a:defRPr/>
            </a:pPr>
            <a:r>
              <a:rPr lang="id-ID" altLang="en-US" sz="2800" dirty="0">
                <a:solidFill>
                  <a:srgbClr val="FFC000"/>
                </a:solidFill>
              </a:rPr>
              <a:t>SK Funds</a:t>
            </a:r>
          </a:p>
          <a:p>
            <a:pPr algn="ctr">
              <a:defRPr/>
            </a:pPr>
            <a:endParaRPr lang="id-ID" altLang="en-US" sz="2800" dirty="0">
              <a:solidFill>
                <a:srgbClr val="FFC000"/>
              </a:solidFill>
            </a:endParaRPr>
          </a:p>
        </p:txBody>
      </p:sp>
    </p:spTree>
    <p:extLst>
      <p:ext uri="{BB962C8B-B14F-4D97-AF65-F5344CB8AC3E}">
        <p14:creationId xmlns:p14="http://schemas.microsoft.com/office/powerpoint/2010/main" val="1452396694"/>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5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250" fill="hold"/>
                                        <p:tgtEl>
                                          <p:spTgt spid="10"/>
                                        </p:tgtEl>
                                        <p:attrNameLst>
                                          <p:attrName>ppt_w</p:attrName>
                                        </p:attrNameLst>
                                      </p:cBhvr>
                                      <p:tavLst>
                                        <p:tav tm="0">
                                          <p:val>
                                            <p:fltVal val="0"/>
                                          </p:val>
                                        </p:tav>
                                        <p:tav tm="100000">
                                          <p:val>
                                            <p:strVal val="#ppt_w"/>
                                          </p:val>
                                        </p:tav>
                                      </p:tavLst>
                                    </p:anim>
                                    <p:anim calcmode="lin" valueType="num">
                                      <p:cBhvr>
                                        <p:cTn id="11" dur="250" fill="hold"/>
                                        <p:tgtEl>
                                          <p:spTgt spid="10"/>
                                        </p:tgtEl>
                                        <p:attrNameLst>
                                          <p:attrName>ppt_h</p:attrName>
                                        </p:attrNameLst>
                                      </p:cBhvr>
                                      <p:tavLst>
                                        <p:tav tm="0">
                                          <p:val>
                                            <p:fltVal val="0"/>
                                          </p:val>
                                        </p:tav>
                                        <p:tav tm="100000">
                                          <p:val>
                                            <p:strVal val="#ppt_h"/>
                                          </p:val>
                                        </p:tav>
                                      </p:tavLst>
                                    </p:anim>
                                    <p:animEffect transition="in" filter="fade">
                                      <p:cBhvr>
                                        <p:cTn id="12" dur="250"/>
                                        <p:tgtEl>
                                          <p:spTgt spid="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250" fill="hold"/>
                                        <p:tgtEl>
                                          <p:spTgt spid="15"/>
                                        </p:tgtEl>
                                        <p:attrNameLst>
                                          <p:attrName>ppt_w</p:attrName>
                                        </p:attrNameLst>
                                      </p:cBhvr>
                                      <p:tavLst>
                                        <p:tav tm="0">
                                          <p:val>
                                            <p:fltVal val="0"/>
                                          </p:val>
                                        </p:tav>
                                        <p:tav tm="100000">
                                          <p:val>
                                            <p:strVal val="#ppt_w"/>
                                          </p:val>
                                        </p:tav>
                                      </p:tavLst>
                                    </p:anim>
                                    <p:anim calcmode="lin" valueType="num">
                                      <p:cBhvr>
                                        <p:cTn id="16" dur="250" fill="hold"/>
                                        <p:tgtEl>
                                          <p:spTgt spid="15"/>
                                        </p:tgtEl>
                                        <p:attrNameLst>
                                          <p:attrName>ppt_h</p:attrName>
                                        </p:attrNameLst>
                                      </p:cBhvr>
                                      <p:tavLst>
                                        <p:tav tm="0">
                                          <p:val>
                                            <p:fltVal val="0"/>
                                          </p:val>
                                        </p:tav>
                                        <p:tav tm="100000">
                                          <p:val>
                                            <p:strVal val="#ppt_h"/>
                                          </p:val>
                                        </p:tav>
                                      </p:tavLst>
                                    </p:anim>
                                    <p:animEffect transition="in" filter="fade">
                                      <p:cBhvr>
                                        <p:cTn id="17" dur="250"/>
                                        <p:tgtEl>
                                          <p:spTgt spid="1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50" fill="hold"/>
                                        <p:tgtEl>
                                          <p:spTgt spid="14"/>
                                        </p:tgtEl>
                                        <p:attrNameLst>
                                          <p:attrName>ppt_w</p:attrName>
                                        </p:attrNameLst>
                                      </p:cBhvr>
                                      <p:tavLst>
                                        <p:tav tm="0">
                                          <p:val>
                                            <p:fltVal val="0"/>
                                          </p:val>
                                        </p:tav>
                                        <p:tav tm="100000">
                                          <p:val>
                                            <p:strVal val="#ppt_w"/>
                                          </p:val>
                                        </p:tav>
                                      </p:tavLst>
                                    </p:anim>
                                    <p:anim calcmode="lin" valueType="num">
                                      <p:cBhvr>
                                        <p:cTn id="21" dur="250" fill="hold"/>
                                        <p:tgtEl>
                                          <p:spTgt spid="14"/>
                                        </p:tgtEl>
                                        <p:attrNameLst>
                                          <p:attrName>ppt_h</p:attrName>
                                        </p:attrNameLst>
                                      </p:cBhvr>
                                      <p:tavLst>
                                        <p:tav tm="0">
                                          <p:val>
                                            <p:fltVal val="0"/>
                                          </p:val>
                                        </p:tav>
                                        <p:tav tm="100000">
                                          <p:val>
                                            <p:strVal val="#ppt_h"/>
                                          </p:val>
                                        </p:tav>
                                      </p:tavLst>
                                    </p:anim>
                                    <p:animEffect transition="in" filter="fade">
                                      <p:cBhvr>
                                        <p:cTn id="22" dur="250"/>
                                        <p:tgtEl>
                                          <p:spTgt spid="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fltVal val="0"/>
                                          </p:val>
                                        </p:tav>
                                        <p:tav tm="100000">
                                          <p:val>
                                            <p:strVal val="#ppt_w"/>
                                          </p:val>
                                        </p:tav>
                                      </p:tavLst>
                                    </p:anim>
                                    <p:anim calcmode="lin" valueType="num">
                                      <p:cBhvr>
                                        <p:cTn id="26" dur="250" fill="hold"/>
                                        <p:tgtEl>
                                          <p:spTgt spid="9"/>
                                        </p:tgtEl>
                                        <p:attrNameLst>
                                          <p:attrName>ppt_h</p:attrName>
                                        </p:attrNameLst>
                                      </p:cBhvr>
                                      <p:tavLst>
                                        <p:tav tm="0">
                                          <p:val>
                                            <p:fltVal val="0"/>
                                          </p:val>
                                        </p:tav>
                                        <p:tav tm="100000">
                                          <p:val>
                                            <p:strVal val="#ppt_h"/>
                                          </p:val>
                                        </p:tav>
                                      </p:tavLst>
                                    </p:anim>
                                    <p:animEffect transition="in" filter="fade">
                                      <p:cBhvr>
                                        <p:cTn id="27" dur="25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250" fill="hold"/>
                                        <p:tgtEl>
                                          <p:spTgt spid="16"/>
                                        </p:tgtEl>
                                        <p:attrNameLst>
                                          <p:attrName>ppt_w</p:attrName>
                                        </p:attrNameLst>
                                      </p:cBhvr>
                                      <p:tavLst>
                                        <p:tav tm="0">
                                          <p:val>
                                            <p:fltVal val="0"/>
                                          </p:val>
                                        </p:tav>
                                        <p:tav tm="100000">
                                          <p:val>
                                            <p:strVal val="#ppt_w"/>
                                          </p:val>
                                        </p:tav>
                                      </p:tavLst>
                                    </p:anim>
                                    <p:anim calcmode="lin" valueType="num">
                                      <p:cBhvr>
                                        <p:cTn id="31" dur="250" fill="hold"/>
                                        <p:tgtEl>
                                          <p:spTgt spid="16"/>
                                        </p:tgtEl>
                                        <p:attrNameLst>
                                          <p:attrName>ppt_h</p:attrName>
                                        </p:attrNameLst>
                                      </p:cBhvr>
                                      <p:tavLst>
                                        <p:tav tm="0">
                                          <p:val>
                                            <p:fltVal val="0"/>
                                          </p:val>
                                        </p:tav>
                                        <p:tav tm="100000">
                                          <p:val>
                                            <p:strVal val="#ppt_h"/>
                                          </p:val>
                                        </p:tav>
                                      </p:tavLst>
                                    </p:anim>
                                    <p:animEffect transition="in" filter="fade">
                                      <p:cBhvr>
                                        <p:cTn id="32" dur="250"/>
                                        <p:tgtEl>
                                          <p:spTgt spid="1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50" fill="hold"/>
                                        <p:tgtEl>
                                          <p:spTgt spid="7"/>
                                        </p:tgtEl>
                                        <p:attrNameLst>
                                          <p:attrName>ppt_w</p:attrName>
                                        </p:attrNameLst>
                                      </p:cBhvr>
                                      <p:tavLst>
                                        <p:tav tm="0">
                                          <p:val>
                                            <p:fltVal val="0"/>
                                          </p:val>
                                        </p:tav>
                                        <p:tav tm="100000">
                                          <p:val>
                                            <p:strVal val="#ppt_w"/>
                                          </p:val>
                                        </p:tav>
                                      </p:tavLst>
                                    </p:anim>
                                    <p:anim calcmode="lin" valueType="num">
                                      <p:cBhvr>
                                        <p:cTn id="36" dur="250" fill="hold"/>
                                        <p:tgtEl>
                                          <p:spTgt spid="7"/>
                                        </p:tgtEl>
                                        <p:attrNameLst>
                                          <p:attrName>ppt_h</p:attrName>
                                        </p:attrNameLst>
                                      </p:cBhvr>
                                      <p:tavLst>
                                        <p:tav tm="0">
                                          <p:val>
                                            <p:fltVal val="0"/>
                                          </p:val>
                                        </p:tav>
                                        <p:tav tm="100000">
                                          <p:val>
                                            <p:strVal val="#ppt_h"/>
                                          </p:val>
                                        </p:tav>
                                      </p:tavLst>
                                    </p:anim>
                                    <p:animEffect transition="in" filter="fade">
                                      <p:cBhvr>
                                        <p:cTn id="37" dur="250"/>
                                        <p:tgtEl>
                                          <p:spTgt spid="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250" fill="hold"/>
                                        <p:tgtEl>
                                          <p:spTgt spid="17"/>
                                        </p:tgtEl>
                                        <p:attrNameLst>
                                          <p:attrName>ppt_w</p:attrName>
                                        </p:attrNameLst>
                                      </p:cBhvr>
                                      <p:tavLst>
                                        <p:tav tm="0">
                                          <p:val>
                                            <p:fltVal val="0"/>
                                          </p:val>
                                        </p:tav>
                                        <p:tav tm="100000">
                                          <p:val>
                                            <p:strVal val="#ppt_w"/>
                                          </p:val>
                                        </p:tav>
                                      </p:tavLst>
                                    </p:anim>
                                    <p:anim calcmode="lin" valueType="num">
                                      <p:cBhvr>
                                        <p:cTn id="41" dur="250" fill="hold"/>
                                        <p:tgtEl>
                                          <p:spTgt spid="17"/>
                                        </p:tgtEl>
                                        <p:attrNameLst>
                                          <p:attrName>ppt_h</p:attrName>
                                        </p:attrNameLst>
                                      </p:cBhvr>
                                      <p:tavLst>
                                        <p:tav tm="0">
                                          <p:val>
                                            <p:fltVal val="0"/>
                                          </p:val>
                                        </p:tav>
                                        <p:tav tm="100000">
                                          <p:val>
                                            <p:strVal val="#ppt_h"/>
                                          </p:val>
                                        </p:tav>
                                      </p:tavLst>
                                    </p:anim>
                                    <p:animEffect transition="in" filter="fade">
                                      <p:cBhvr>
                                        <p:cTn id="42" dur="25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250" fill="hold"/>
                                        <p:tgtEl>
                                          <p:spTgt spid="11"/>
                                        </p:tgtEl>
                                        <p:attrNameLst>
                                          <p:attrName>ppt_w</p:attrName>
                                        </p:attrNameLst>
                                      </p:cBhvr>
                                      <p:tavLst>
                                        <p:tav tm="0">
                                          <p:val>
                                            <p:fltVal val="0"/>
                                          </p:val>
                                        </p:tav>
                                        <p:tav tm="100000">
                                          <p:val>
                                            <p:strVal val="#ppt_w"/>
                                          </p:val>
                                        </p:tav>
                                      </p:tavLst>
                                    </p:anim>
                                    <p:anim calcmode="lin" valueType="num">
                                      <p:cBhvr>
                                        <p:cTn id="46" dur="250" fill="hold"/>
                                        <p:tgtEl>
                                          <p:spTgt spid="11"/>
                                        </p:tgtEl>
                                        <p:attrNameLst>
                                          <p:attrName>ppt_h</p:attrName>
                                        </p:attrNameLst>
                                      </p:cBhvr>
                                      <p:tavLst>
                                        <p:tav tm="0">
                                          <p:val>
                                            <p:fltVal val="0"/>
                                          </p:val>
                                        </p:tav>
                                        <p:tav tm="100000">
                                          <p:val>
                                            <p:strVal val="#ppt_h"/>
                                          </p:val>
                                        </p:tav>
                                      </p:tavLst>
                                    </p:anim>
                                    <p:animEffect transition="in" filter="fade">
                                      <p:cBhvr>
                                        <p:cTn id="47" dur="250"/>
                                        <p:tgtEl>
                                          <p:spTgt spid="1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250" fill="hold"/>
                                        <p:tgtEl>
                                          <p:spTgt spid="12"/>
                                        </p:tgtEl>
                                        <p:attrNameLst>
                                          <p:attrName>ppt_w</p:attrName>
                                        </p:attrNameLst>
                                      </p:cBhvr>
                                      <p:tavLst>
                                        <p:tav tm="0">
                                          <p:val>
                                            <p:fltVal val="0"/>
                                          </p:val>
                                        </p:tav>
                                        <p:tav tm="100000">
                                          <p:val>
                                            <p:strVal val="#ppt_w"/>
                                          </p:val>
                                        </p:tav>
                                      </p:tavLst>
                                    </p:anim>
                                    <p:anim calcmode="lin" valueType="num">
                                      <p:cBhvr>
                                        <p:cTn id="51" dur="250" fill="hold"/>
                                        <p:tgtEl>
                                          <p:spTgt spid="12"/>
                                        </p:tgtEl>
                                        <p:attrNameLst>
                                          <p:attrName>ppt_h</p:attrName>
                                        </p:attrNameLst>
                                      </p:cBhvr>
                                      <p:tavLst>
                                        <p:tav tm="0">
                                          <p:val>
                                            <p:fltVal val="0"/>
                                          </p:val>
                                        </p:tav>
                                        <p:tav tm="100000">
                                          <p:val>
                                            <p:strVal val="#ppt_h"/>
                                          </p:val>
                                        </p:tav>
                                      </p:tavLst>
                                    </p:anim>
                                    <p:animEffect transition="in" filter="fade">
                                      <p:cBhvr>
                                        <p:cTn id="52" dur="25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250" fill="hold"/>
                                        <p:tgtEl>
                                          <p:spTgt spid="18"/>
                                        </p:tgtEl>
                                        <p:attrNameLst>
                                          <p:attrName>ppt_w</p:attrName>
                                        </p:attrNameLst>
                                      </p:cBhvr>
                                      <p:tavLst>
                                        <p:tav tm="0">
                                          <p:val>
                                            <p:fltVal val="0"/>
                                          </p:val>
                                        </p:tav>
                                        <p:tav tm="100000">
                                          <p:val>
                                            <p:strVal val="#ppt_w"/>
                                          </p:val>
                                        </p:tav>
                                      </p:tavLst>
                                    </p:anim>
                                    <p:anim calcmode="lin" valueType="num">
                                      <p:cBhvr>
                                        <p:cTn id="56" dur="250" fill="hold"/>
                                        <p:tgtEl>
                                          <p:spTgt spid="18"/>
                                        </p:tgtEl>
                                        <p:attrNameLst>
                                          <p:attrName>ppt_h</p:attrName>
                                        </p:attrNameLst>
                                      </p:cBhvr>
                                      <p:tavLst>
                                        <p:tav tm="0">
                                          <p:val>
                                            <p:fltVal val="0"/>
                                          </p:val>
                                        </p:tav>
                                        <p:tav tm="100000">
                                          <p:val>
                                            <p:strVal val="#ppt_h"/>
                                          </p:val>
                                        </p:tav>
                                      </p:tavLst>
                                    </p:anim>
                                    <p:animEffect transition="in" filter="fade">
                                      <p:cBhvr>
                                        <p:cTn id="57" dur="250"/>
                                        <p:tgtEl>
                                          <p:spTgt spid="1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fltVal val="0"/>
                                          </p:val>
                                        </p:tav>
                                        <p:tav tm="100000">
                                          <p:val>
                                            <p:strVal val="#ppt_w"/>
                                          </p:val>
                                        </p:tav>
                                      </p:tavLst>
                                    </p:anim>
                                    <p:anim calcmode="lin" valueType="num">
                                      <p:cBhvr>
                                        <p:cTn id="61" dur="250" fill="hold"/>
                                        <p:tgtEl>
                                          <p:spTgt spid="19"/>
                                        </p:tgtEl>
                                        <p:attrNameLst>
                                          <p:attrName>ppt_h</p:attrName>
                                        </p:attrNameLst>
                                      </p:cBhvr>
                                      <p:tavLst>
                                        <p:tav tm="0">
                                          <p:val>
                                            <p:fltVal val="0"/>
                                          </p:val>
                                        </p:tav>
                                        <p:tav tm="100000">
                                          <p:val>
                                            <p:strVal val="#ppt_h"/>
                                          </p:val>
                                        </p:tav>
                                      </p:tavLst>
                                    </p:anim>
                                    <p:animEffect transition="in" filter="fade">
                                      <p:cBhvr>
                                        <p:cTn id="62" dur="250"/>
                                        <p:tgtEl>
                                          <p:spTgt spid="1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250" fill="hold"/>
                                        <p:tgtEl>
                                          <p:spTgt spid="13"/>
                                        </p:tgtEl>
                                        <p:attrNameLst>
                                          <p:attrName>ppt_w</p:attrName>
                                        </p:attrNameLst>
                                      </p:cBhvr>
                                      <p:tavLst>
                                        <p:tav tm="0">
                                          <p:val>
                                            <p:fltVal val="0"/>
                                          </p:val>
                                        </p:tav>
                                        <p:tav tm="100000">
                                          <p:val>
                                            <p:strVal val="#ppt_w"/>
                                          </p:val>
                                        </p:tav>
                                      </p:tavLst>
                                    </p:anim>
                                    <p:anim calcmode="lin" valueType="num">
                                      <p:cBhvr>
                                        <p:cTn id="66" dur="250" fill="hold"/>
                                        <p:tgtEl>
                                          <p:spTgt spid="13"/>
                                        </p:tgtEl>
                                        <p:attrNameLst>
                                          <p:attrName>ppt_h</p:attrName>
                                        </p:attrNameLst>
                                      </p:cBhvr>
                                      <p:tavLst>
                                        <p:tav tm="0">
                                          <p:val>
                                            <p:fltVal val="0"/>
                                          </p:val>
                                        </p:tav>
                                        <p:tav tm="100000">
                                          <p:val>
                                            <p:strVal val="#ppt_h"/>
                                          </p:val>
                                        </p:tav>
                                      </p:tavLst>
                                    </p:anim>
                                    <p:animEffect transition="in" filter="fade">
                                      <p:cBhvr>
                                        <p:cTn id="67" dur="25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LightScreen/>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4138852" y="1578257"/>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ectangle 8"/>
          <p:cNvSpPr/>
          <p:nvPr/>
        </p:nvSpPr>
        <p:spPr>
          <a:xfrm>
            <a:off x="2184920" y="3445842"/>
            <a:ext cx="1953927" cy="186758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p:cNvSpPr/>
          <p:nvPr/>
        </p:nvSpPr>
        <p:spPr>
          <a:xfrm>
            <a:off x="231005" y="1578257"/>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6092782" y="3445844"/>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d-ID" altLang="en-US" sz="2800" dirty="0">
              <a:solidFill>
                <a:srgbClr val="FFC000"/>
              </a:solidFill>
            </a:endParaRPr>
          </a:p>
        </p:txBody>
      </p:sp>
      <p:sp>
        <p:nvSpPr>
          <p:cNvPr id="12" name="Rectangle 11"/>
          <p:cNvSpPr/>
          <p:nvPr/>
        </p:nvSpPr>
        <p:spPr>
          <a:xfrm>
            <a:off x="8046717" y="1578257"/>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p:cNvSpPr/>
          <p:nvPr/>
        </p:nvSpPr>
        <p:spPr>
          <a:xfrm>
            <a:off x="10000630" y="3445844"/>
            <a:ext cx="1953927" cy="18675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p:cNvSpPr/>
          <p:nvPr/>
        </p:nvSpPr>
        <p:spPr>
          <a:xfrm>
            <a:off x="2184920" y="1578257"/>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231005" y="3445844"/>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p:cNvSpPr/>
          <p:nvPr/>
        </p:nvSpPr>
        <p:spPr>
          <a:xfrm>
            <a:off x="4138852" y="3445844"/>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p:cNvSpPr/>
          <p:nvPr/>
        </p:nvSpPr>
        <p:spPr>
          <a:xfrm>
            <a:off x="6092782" y="1578257"/>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p:cNvSpPr/>
          <p:nvPr/>
        </p:nvSpPr>
        <p:spPr>
          <a:xfrm>
            <a:off x="8046688" y="3445843"/>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Rectangle 18"/>
          <p:cNvSpPr/>
          <p:nvPr/>
        </p:nvSpPr>
        <p:spPr>
          <a:xfrm>
            <a:off x="10000630" y="1578257"/>
            <a:ext cx="1953927" cy="1867586"/>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4" name="TextBox 23"/>
          <p:cNvSpPr txBox="1"/>
          <p:nvPr/>
        </p:nvSpPr>
        <p:spPr>
          <a:xfrm>
            <a:off x="322708" y="3699865"/>
            <a:ext cx="1862204" cy="1384995"/>
          </a:xfrm>
          <a:prstGeom prst="rect">
            <a:avLst/>
          </a:prstGeom>
          <a:noFill/>
        </p:spPr>
        <p:txBody>
          <a:bodyPr wrap="square" rtlCol="0" anchor="ctr">
            <a:spAutoFit/>
          </a:bodyPr>
          <a:lstStyle/>
          <a:p>
            <a:pPr algn="ctr">
              <a:defRPr/>
            </a:pPr>
            <a:r>
              <a:rPr lang="id-ID" altLang="en-US" sz="2800" dirty="0">
                <a:solidFill>
                  <a:srgbClr val="FFC000"/>
                </a:solidFill>
              </a:rPr>
              <a:t>Property and Equipment</a:t>
            </a:r>
          </a:p>
        </p:txBody>
      </p:sp>
      <p:sp>
        <p:nvSpPr>
          <p:cNvPr id="25" name="TextBox 24"/>
          <p:cNvSpPr txBox="1"/>
          <p:nvPr/>
        </p:nvSpPr>
        <p:spPr>
          <a:xfrm>
            <a:off x="2141892" y="2037730"/>
            <a:ext cx="1953915" cy="954107"/>
          </a:xfrm>
          <a:prstGeom prst="rect">
            <a:avLst/>
          </a:prstGeom>
          <a:noFill/>
        </p:spPr>
        <p:txBody>
          <a:bodyPr wrap="square" rtlCol="0" anchor="ctr">
            <a:spAutoFit/>
          </a:bodyPr>
          <a:lstStyle/>
          <a:p>
            <a:pPr algn="ctr">
              <a:defRPr/>
            </a:pPr>
            <a:r>
              <a:rPr lang="id-ID" altLang="en-US" sz="2800" dirty="0">
                <a:solidFill>
                  <a:srgbClr val="FFC000"/>
                </a:solidFill>
              </a:rPr>
              <a:t>Receipts/</a:t>
            </a:r>
            <a:endParaRPr lang="en-PH" altLang="en-US" sz="2800" dirty="0">
              <a:solidFill>
                <a:srgbClr val="FFC000"/>
              </a:solidFill>
            </a:endParaRPr>
          </a:p>
          <a:p>
            <a:pPr algn="ctr">
              <a:defRPr/>
            </a:pPr>
            <a:r>
              <a:rPr lang="id-ID" altLang="en-US" sz="2800" dirty="0">
                <a:solidFill>
                  <a:srgbClr val="FFC000"/>
                </a:solidFill>
              </a:rPr>
              <a:t>Collections</a:t>
            </a:r>
          </a:p>
        </p:txBody>
      </p:sp>
      <p:sp>
        <p:nvSpPr>
          <p:cNvPr id="26" name="TextBox 25"/>
          <p:cNvSpPr txBox="1"/>
          <p:nvPr/>
        </p:nvSpPr>
        <p:spPr>
          <a:xfrm>
            <a:off x="4138857" y="3897017"/>
            <a:ext cx="1953915" cy="954107"/>
          </a:xfrm>
          <a:prstGeom prst="rect">
            <a:avLst/>
          </a:prstGeom>
          <a:noFill/>
        </p:spPr>
        <p:txBody>
          <a:bodyPr wrap="square" rtlCol="0" anchor="ctr">
            <a:spAutoFit/>
          </a:bodyPr>
          <a:lstStyle/>
          <a:p>
            <a:pPr algn="ctr">
              <a:defRPr/>
            </a:pPr>
            <a:r>
              <a:rPr lang="id-ID" altLang="en-US" sz="2800" dirty="0">
                <a:solidFill>
                  <a:srgbClr val="FFC000"/>
                </a:solidFill>
              </a:rPr>
              <a:t>Reporting Period</a:t>
            </a:r>
          </a:p>
        </p:txBody>
      </p:sp>
      <p:sp>
        <p:nvSpPr>
          <p:cNvPr id="28" name="TextBox 27"/>
          <p:cNvSpPr txBox="1"/>
          <p:nvPr/>
        </p:nvSpPr>
        <p:spPr>
          <a:xfrm>
            <a:off x="6092759" y="1778683"/>
            <a:ext cx="1953915" cy="1384995"/>
          </a:xfrm>
          <a:prstGeom prst="rect">
            <a:avLst/>
          </a:prstGeom>
          <a:noFill/>
        </p:spPr>
        <p:txBody>
          <a:bodyPr wrap="square" rtlCol="0" anchor="ctr">
            <a:spAutoFit/>
          </a:bodyPr>
          <a:lstStyle/>
          <a:p>
            <a:pPr algn="ctr">
              <a:defRPr/>
            </a:pPr>
            <a:r>
              <a:rPr lang="id-ID" altLang="en-US" sz="2800" dirty="0">
                <a:solidFill>
                  <a:srgbClr val="FFC000"/>
                </a:solidFill>
              </a:rPr>
              <a:t>Semi-expendable property</a:t>
            </a:r>
          </a:p>
        </p:txBody>
      </p:sp>
      <p:sp>
        <p:nvSpPr>
          <p:cNvPr id="29" name="TextBox 28"/>
          <p:cNvSpPr txBox="1"/>
          <p:nvPr/>
        </p:nvSpPr>
        <p:spPr>
          <a:xfrm>
            <a:off x="7921837" y="4006738"/>
            <a:ext cx="2211412" cy="954107"/>
          </a:xfrm>
          <a:prstGeom prst="rect">
            <a:avLst/>
          </a:prstGeom>
          <a:noFill/>
        </p:spPr>
        <p:txBody>
          <a:bodyPr wrap="square" rtlCol="0" anchor="ctr">
            <a:spAutoFit/>
          </a:bodyPr>
          <a:lstStyle/>
          <a:p>
            <a:pPr algn="ctr">
              <a:defRPr/>
            </a:pPr>
            <a:r>
              <a:rPr lang="id-ID" altLang="en-US" sz="2800" dirty="0">
                <a:solidFill>
                  <a:srgbClr val="FFC000"/>
                </a:solidFill>
              </a:rPr>
              <a:t>Supplemental Budget</a:t>
            </a:r>
          </a:p>
        </p:txBody>
      </p:sp>
      <p:sp>
        <p:nvSpPr>
          <p:cNvPr id="30" name="TextBox 29"/>
          <p:cNvSpPr txBox="1"/>
          <p:nvPr/>
        </p:nvSpPr>
        <p:spPr>
          <a:xfrm>
            <a:off x="10000600" y="1858510"/>
            <a:ext cx="1953915" cy="1384995"/>
          </a:xfrm>
          <a:prstGeom prst="rect">
            <a:avLst/>
          </a:prstGeom>
          <a:noFill/>
        </p:spPr>
        <p:txBody>
          <a:bodyPr wrap="square" rtlCol="0" anchor="ctr">
            <a:spAutoFit/>
          </a:bodyPr>
          <a:lstStyle/>
          <a:p>
            <a:pPr algn="ctr">
              <a:defRPr/>
            </a:pPr>
            <a:r>
              <a:rPr lang="id-ID" altLang="en-US" sz="2800" dirty="0">
                <a:solidFill>
                  <a:srgbClr val="FFC000"/>
                </a:solidFill>
              </a:rPr>
              <a:t>Supplies and Materials</a:t>
            </a:r>
          </a:p>
        </p:txBody>
      </p:sp>
      <p:sp>
        <p:nvSpPr>
          <p:cNvPr id="31"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rgbClr val="24496E"/>
                </a:solidFill>
                <a:latin typeface="Franklin Gothic Medium" panose="020B0603020102020204" pitchFamily="34" charset="0"/>
              </a:rPr>
              <a:t>BASIC STANDARDS AND POLICIES</a:t>
            </a:r>
          </a:p>
        </p:txBody>
      </p:sp>
      <p:sp>
        <p:nvSpPr>
          <p:cNvPr id="32" name="Subtitle 2"/>
          <p:cNvSpPr txBox="1">
            <a:spLocks/>
          </p:cNvSpPr>
          <p:nvPr/>
        </p:nvSpPr>
        <p:spPr>
          <a:xfrm>
            <a:off x="284780" y="1087655"/>
            <a:ext cx="6197600" cy="689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PH" dirty="0">
                <a:solidFill>
                  <a:schemeClr val="bg2">
                    <a:lumMod val="25000"/>
                  </a:schemeClr>
                </a:solidFill>
              </a:rPr>
              <a:t>DEFINITION OF TERMS</a:t>
            </a:r>
          </a:p>
        </p:txBody>
      </p:sp>
    </p:spTree>
    <p:extLst>
      <p:ext uri="{BB962C8B-B14F-4D97-AF65-F5344CB8AC3E}">
        <p14:creationId xmlns:p14="http://schemas.microsoft.com/office/powerpoint/2010/main" val="22296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50" fill="hold"/>
                                        <p:tgtEl>
                                          <p:spTgt spid="15"/>
                                        </p:tgtEl>
                                        <p:attrNameLst>
                                          <p:attrName>ppt_w</p:attrName>
                                        </p:attrNameLst>
                                      </p:cBhvr>
                                      <p:tavLst>
                                        <p:tav tm="0">
                                          <p:val>
                                            <p:fltVal val="0"/>
                                          </p:val>
                                        </p:tav>
                                        <p:tav tm="100000">
                                          <p:val>
                                            <p:strVal val="#ppt_w"/>
                                          </p:val>
                                        </p:tav>
                                      </p:tavLst>
                                    </p:anim>
                                    <p:anim calcmode="lin" valueType="num">
                                      <p:cBhvr>
                                        <p:cTn id="13" dur="250" fill="hold"/>
                                        <p:tgtEl>
                                          <p:spTgt spid="15"/>
                                        </p:tgtEl>
                                        <p:attrNameLst>
                                          <p:attrName>ppt_h</p:attrName>
                                        </p:attrNameLst>
                                      </p:cBhvr>
                                      <p:tavLst>
                                        <p:tav tm="0">
                                          <p:val>
                                            <p:fltVal val="0"/>
                                          </p:val>
                                        </p:tav>
                                        <p:tav tm="100000">
                                          <p:val>
                                            <p:strVal val="#ppt_h"/>
                                          </p:val>
                                        </p:tav>
                                      </p:tavLst>
                                    </p:anim>
                                    <p:animEffect transition="in" filter="fade">
                                      <p:cBhvr>
                                        <p:cTn id="14" dur="25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50" fill="hold"/>
                                        <p:tgtEl>
                                          <p:spTgt spid="14"/>
                                        </p:tgtEl>
                                        <p:attrNameLst>
                                          <p:attrName>ppt_w</p:attrName>
                                        </p:attrNameLst>
                                      </p:cBhvr>
                                      <p:tavLst>
                                        <p:tav tm="0">
                                          <p:val>
                                            <p:fltVal val="0"/>
                                          </p:val>
                                        </p:tav>
                                        <p:tav tm="100000">
                                          <p:val>
                                            <p:strVal val="#ppt_w"/>
                                          </p:val>
                                        </p:tav>
                                      </p:tavLst>
                                    </p:anim>
                                    <p:anim calcmode="lin" valueType="num">
                                      <p:cBhvr>
                                        <p:cTn id="18" dur="250" fill="hold"/>
                                        <p:tgtEl>
                                          <p:spTgt spid="14"/>
                                        </p:tgtEl>
                                        <p:attrNameLst>
                                          <p:attrName>ppt_h</p:attrName>
                                        </p:attrNameLst>
                                      </p:cBhvr>
                                      <p:tavLst>
                                        <p:tav tm="0">
                                          <p:val>
                                            <p:fltVal val="0"/>
                                          </p:val>
                                        </p:tav>
                                        <p:tav tm="100000">
                                          <p:val>
                                            <p:strVal val="#ppt_h"/>
                                          </p:val>
                                        </p:tav>
                                      </p:tavLst>
                                    </p:anim>
                                    <p:animEffect transition="in" filter="fade">
                                      <p:cBhvr>
                                        <p:cTn id="19" dur="25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250" fill="hold"/>
                                        <p:tgtEl>
                                          <p:spTgt spid="9"/>
                                        </p:tgtEl>
                                        <p:attrNameLst>
                                          <p:attrName>ppt_w</p:attrName>
                                        </p:attrNameLst>
                                      </p:cBhvr>
                                      <p:tavLst>
                                        <p:tav tm="0">
                                          <p:val>
                                            <p:fltVal val="0"/>
                                          </p:val>
                                        </p:tav>
                                        <p:tav tm="100000">
                                          <p:val>
                                            <p:strVal val="#ppt_w"/>
                                          </p:val>
                                        </p:tav>
                                      </p:tavLst>
                                    </p:anim>
                                    <p:anim calcmode="lin" valueType="num">
                                      <p:cBhvr>
                                        <p:cTn id="23" dur="250" fill="hold"/>
                                        <p:tgtEl>
                                          <p:spTgt spid="9"/>
                                        </p:tgtEl>
                                        <p:attrNameLst>
                                          <p:attrName>ppt_h</p:attrName>
                                        </p:attrNameLst>
                                      </p:cBhvr>
                                      <p:tavLst>
                                        <p:tav tm="0">
                                          <p:val>
                                            <p:fltVal val="0"/>
                                          </p:val>
                                        </p:tav>
                                        <p:tav tm="100000">
                                          <p:val>
                                            <p:strVal val="#ppt_h"/>
                                          </p:val>
                                        </p:tav>
                                      </p:tavLst>
                                    </p:anim>
                                    <p:animEffect transition="in" filter="fade">
                                      <p:cBhvr>
                                        <p:cTn id="24" dur="25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50" fill="hold"/>
                                        <p:tgtEl>
                                          <p:spTgt spid="7"/>
                                        </p:tgtEl>
                                        <p:attrNameLst>
                                          <p:attrName>ppt_w</p:attrName>
                                        </p:attrNameLst>
                                      </p:cBhvr>
                                      <p:tavLst>
                                        <p:tav tm="0">
                                          <p:val>
                                            <p:fltVal val="0"/>
                                          </p:val>
                                        </p:tav>
                                        <p:tav tm="100000">
                                          <p:val>
                                            <p:strVal val="#ppt_w"/>
                                          </p:val>
                                        </p:tav>
                                      </p:tavLst>
                                    </p:anim>
                                    <p:anim calcmode="lin" valueType="num">
                                      <p:cBhvr>
                                        <p:cTn id="28" dur="250" fill="hold"/>
                                        <p:tgtEl>
                                          <p:spTgt spid="7"/>
                                        </p:tgtEl>
                                        <p:attrNameLst>
                                          <p:attrName>ppt_h</p:attrName>
                                        </p:attrNameLst>
                                      </p:cBhvr>
                                      <p:tavLst>
                                        <p:tav tm="0">
                                          <p:val>
                                            <p:fltVal val="0"/>
                                          </p:val>
                                        </p:tav>
                                        <p:tav tm="100000">
                                          <p:val>
                                            <p:strVal val="#ppt_h"/>
                                          </p:val>
                                        </p:tav>
                                      </p:tavLst>
                                    </p:anim>
                                    <p:animEffect transition="in" filter="fade">
                                      <p:cBhvr>
                                        <p:cTn id="29" dur="25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50" fill="hold"/>
                                        <p:tgtEl>
                                          <p:spTgt spid="16"/>
                                        </p:tgtEl>
                                        <p:attrNameLst>
                                          <p:attrName>ppt_w</p:attrName>
                                        </p:attrNameLst>
                                      </p:cBhvr>
                                      <p:tavLst>
                                        <p:tav tm="0">
                                          <p:val>
                                            <p:fltVal val="0"/>
                                          </p:val>
                                        </p:tav>
                                        <p:tav tm="100000">
                                          <p:val>
                                            <p:strVal val="#ppt_w"/>
                                          </p:val>
                                        </p:tav>
                                      </p:tavLst>
                                    </p:anim>
                                    <p:anim calcmode="lin" valueType="num">
                                      <p:cBhvr>
                                        <p:cTn id="33" dur="250" fill="hold"/>
                                        <p:tgtEl>
                                          <p:spTgt spid="16"/>
                                        </p:tgtEl>
                                        <p:attrNameLst>
                                          <p:attrName>ppt_h</p:attrName>
                                        </p:attrNameLst>
                                      </p:cBhvr>
                                      <p:tavLst>
                                        <p:tav tm="0">
                                          <p:val>
                                            <p:fltVal val="0"/>
                                          </p:val>
                                        </p:tav>
                                        <p:tav tm="100000">
                                          <p:val>
                                            <p:strVal val="#ppt_h"/>
                                          </p:val>
                                        </p:tav>
                                      </p:tavLst>
                                    </p:anim>
                                    <p:animEffect transition="in" filter="fade">
                                      <p:cBhvr>
                                        <p:cTn id="34" dur="250"/>
                                        <p:tgtEl>
                                          <p:spTgt spid="1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50" fill="hold"/>
                                        <p:tgtEl>
                                          <p:spTgt spid="17"/>
                                        </p:tgtEl>
                                        <p:attrNameLst>
                                          <p:attrName>ppt_w</p:attrName>
                                        </p:attrNameLst>
                                      </p:cBhvr>
                                      <p:tavLst>
                                        <p:tav tm="0">
                                          <p:val>
                                            <p:fltVal val="0"/>
                                          </p:val>
                                        </p:tav>
                                        <p:tav tm="100000">
                                          <p:val>
                                            <p:strVal val="#ppt_w"/>
                                          </p:val>
                                        </p:tav>
                                      </p:tavLst>
                                    </p:anim>
                                    <p:anim calcmode="lin" valueType="num">
                                      <p:cBhvr>
                                        <p:cTn id="38" dur="250" fill="hold"/>
                                        <p:tgtEl>
                                          <p:spTgt spid="17"/>
                                        </p:tgtEl>
                                        <p:attrNameLst>
                                          <p:attrName>ppt_h</p:attrName>
                                        </p:attrNameLst>
                                      </p:cBhvr>
                                      <p:tavLst>
                                        <p:tav tm="0">
                                          <p:val>
                                            <p:fltVal val="0"/>
                                          </p:val>
                                        </p:tav>
                                        <p:tav tm="100000">
                                          <p:val>
                                            <p:strVal val="#ppt_h"/>
                                          </p:val>
                                        </p:tav>
                                      </p:tavLst>
                                    </p:anim>
                                    <p:animEffect transition="in" filter="fade">
                                      <p:cBhvr>
                                        <p:cTn id="39" dur="250"/>
                                        <p:tgtEl>
                                          <p:spTgt spid="1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250" fill="hold"/>
                                        <p:tgtEl>
                                          <p:spTgt spid="11"/>
                                        </p:tgtEl>
                                        <p:attrNameLst>
                                          <p:attrName>ppt_w</p:attrName>
                                        </p:attrNameLst>
                                      </p:cBhvr>
                                      <p:tavLst>
                                        <p:tav tm="0">
                                          <p:val>
                                            <p:fltVal val="0"/>
                                          </p:val>
                                        </p:tav>
                                        <p:tav tm="100000">
                                          <p:val>
                                            <p:strVal val="#ppt_w"/>
                                          </p:val>
                                        </p:tav>
                                      </p:tavLst>
                                    </p:anim>
                                    <p:anim calcmode="lin" valueType="num">
                                      <p:cBhvr>
                                        <p:cTn id="43" dur="250" fill="hold"/>
                                        <p:tgtEl>
                                          <p:spTgt spid="11"/>
                                        </p:tgtEl>
                                        <p:attrNameLst>
                                          <p:attrName>ppt_h</p:attrName>
                                        </p:attrNameLst>
                                      </p:cBhvr>
                                      <p:tavLst>
                                        <p:tav tm="0">
                                          <p:val>
                                            <p:fltVal val="0"/>
                                          </p:val>
                                        </p:tav>
                                        <p:tav tm="100000">
                                          <p:val>
                                            <p:strVal val="#ppt_h"/>
                                          </p:val>
                                        </p:tav>
                                      </p:tavLst>
                                    </p:anim>
                                    <p:animEffect transition="in" filter="fade">
                                      <p:cBhvr>
                                        <p:cTn id="44" dur="25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250" fill="hold"/>
                                        <p:tgtEl>
                                          <p:spTgt spid="12"/>
                                        </p:tgtEl>
                                        <p:attrNameLst>
                                          <p:attrName>ppt_w</p:attrName>
                                        </p:attrNameLst>
                                      </p:cBhvr>
                                      <p:tavLst>
                                        <p:tav tm="0">
                                          <p:val>
                                            <p:fltVal val="0"/>
                                          </p:val>
                                        </p:tav>
                                        <p:tav tm="100000">
                                          <p:val>
                                            <p:strVal val="#ppt_w"/>
                                          </p:val>
                                        </p:tav>
                                      </p:tavLst>
                                    </p:anim>
                                    <p:anim calcmode="lin" valueType="num">
                                      <p:cBhvr>
                                        <p:cTn id="48" dur="250" fill="hold"/>
                                        <p:tgtEl>
                                          <p:spTgt spid="12"/>
                                        </p:tgtEl>
                                        <p:attrNameLst>
                                          <p:attrName>ppt_h</p:attrName>
                                        </p:attrNameLst>
                                      </p:cBhvr>
                                      <p:tavLst>
                                        <p:tav tm="0">
                                          <p:val>
                                            <p:fltVal val="0"/>
                                          </p:val>
                                        </p:tav>
                                        <p:tav tm="100000">
                                          <p:val>
                                            <p:strVal val="#ppt_h"/>
                                          </p:val>
                                        </p:tav>
                                      </p:tavLst>
                                    </p:anim>
                                    <p:animEffect transition="in" filter="fade">
                                      <p:cBhvr>
                                        <p:cTn id="49" dur="250"/>
                                        <p:tgtEl>
                                          <p:spTgt spid="1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250" fill="hold"/>
                                        <p:tgtEl>
                                          <p:spTgt spid="18"/>
                                        </p:tgtEl>
                                        <p:attrNameLst>
                                          <p:attrName>ppt_w</p:attrName>
                                        </p:attrNameLst>
                                      </p:cBhvr>
                                      <p:tavLst>
                                        <p:tav tm="0">
                                          <p:val>
                                            <p:fltVal val="0"/>
                                          </p:val>
                                        </p:tav>
                                        <p:tav tm="100000">
                                          <p:val>
                                            <p:strVal val="#ppt_w"/>
                                          </p:val>
                                        </p:tav>
                                      </p:tavLst>
                                    </p:anim>
                                    <p:anim calcmode="lin" valueType="num">
                                      <p:cBhvr>
                                        <p:cTn id="53" dur="250" fill="hold"/>
                                        <p:tgtEl>
                                          <p:spTgt spid="18"/>
                                        </p:tgtEl>
                                        <p:attrNameLst>
                                          <p:attrName>ppt_h</p:attrName>
                                        </p:attrNameLst>
                                      </p:cBhvr>
                                      <p:tavLst>
                                        <p:tav tm="0">
                                          <p:val>
                                            <p:fltVal val="0"/>
                                          </p:val>
                                        </p:tav>
                                        <p:tav tm="100000">
                                          <p:val>
                                            <p:strVal val="#ppt_h"/>
                                          </p:val>
                                        </p:tav>
                                      </p:tavLst>
                                    </p:anim>
                                    <p:animEffect transition="in" filter="fade">
                                      <p:cBhvr>
                                        <p:cTn id="54" dur="250"/>
                                        <p:tgtEl>
                                          <p:spTgt spid="1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Effect transition="in" filter="fade">
                                      <p:cBhvr>
                                        <p:cTn id="59" dur="25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animEffect transition="in" filter="fade">
                                      <p:cBhvr>
                                        <p:cTn id="64" dur="25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nodePh="1">
                                  <p:stCondLst>
                                    <p:cond delay="0"/>
                                  </p:stCondLst>
                                  <p:endCondLst>
                                    <p:cond evt="begin" delay="0">
                                      <p:tn val="83"/>
                                    </p:cond>
                                  </p:endCondLst>
                                  <p:childTnLst>
                                    <p:set>
                                      <p:cBhvr>
                                        <p:cTn id="8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p:bldP spid="25" grpId="0"/>
      <p:bldP spid="26" grpId="0"/>
      <p:bldP spid="2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493180" y="-2117560"/>
            <a:ext cx="8975560" cy="8975560"/>
            <a:chOff x="-2493180" y="-2117560"/>
            <a:chExt cx="8975560" cy="8975560"/>
          </a:xfrm>
        </p:grpSpPr>
        <p:sp>
          <p:nvSpPr>
            <p:cNvPr id="34" name="Oval 33"/>
            <p:cNvSpPr/>
            <p:nvPr/>
          </p:nvSpPr>
          <p:spPr>
            <a:xfrm>
              <a:off x="-2493180" y="-2117560"/>
              <a:ext cx="8975560" cy="8975560"/>
            </a:xfrm>
            <a:prstGeom prst="ellipse">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0" y="0"/>
              <a:ext cx="1953927"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7" name="Title 1"/>
          <p:cNvSpPr txBox="1">
            <a:spLocks/>
          </p:cNvSpPr>
          <p:nvPr/>
        </p:nvSpPr>
        <p:spPr bwMode="auto">
          <a:xfrm>
            <a:off x="694731" y="1680877"/>
            <a:ext cx="4168486" cy="425650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chemeClr val="bg1"/>
                </a:solidFill>
                <a:latin typeface="Franklin Gothic Medium" panose="020B0603020102020204" pitchFamily="34" charset="0"/>
              </a:rPr>
              <a:t>Financial</a:t>
            </a:r>
          </a:p>
          <a:p>
            <a:pPr>
              <a:spcBef>
                <a:spcPct val="0"/>
              </a:spcBef>
              <a:buClrTx/>
              <a:buSzTx/>
              <a:buFontTx/>
              <a:buNone/>
            </a:pPr>
            <a:r>
              <a:rPr lang="en-PH" altLang="en-US" sz="3600" dirty="0">
                <a:solidFill>
                  <a:schemeClr val="bg1"/>
                </a:solidFill>
                <a:latin typeface="Franklin Gothic Medium" panose="020B0603020102020204" pitchFamily="34" charset="0"/>
              </a:rPr>
              <a:t>Independence</a:t>
            </a:r>
          </a:p>
          <a:p>
            <a:pPr>
              <a:spcBef>
                <a:spcPct val="0"/>
              </a:spcBef>
              <a:buClrTx/>
              <a:buSzTx/>
              <a:buFontTx/>
              <a:buNone/>
            </a:pPr>
            <a:r>
              <a:rPr lang="en-PH" altLang="en-US" sz="3600" dirty="0">
                <a:solidFill>
                  <a:schemeClr val="bg1"/>
                </a:solidFill>
                <a:latin typeface="Franklin Gothic Medium" panose="020B0603020102020204" pitchFamily="34" charset="0"/>
              </a:rPr>
              <a:t>in:</a:t>
            </a:r>
          </a:p>
          <a:p>
            <a:pPr>
              <a:spcBef>
                <a:spcPct val="0"/>
              </a:spcBef>
              <a:buClrTx/>
              <a:buSzTx/>
              <a:buFontTx/>
              <a:buNone/>
            </a:pPr>
            <a:endParaRPr lang="en-PH" altLang="en-US" sz="3600" dirty="0">
              <a:solidFill>
                <a:schemeClr val="bg1"/>
              </a:solidFill>
              <a:latin typeface="Franklin Gothic Medium" panose="020B0603020102020204" pitchFamily="34" charset="0"/>
            </a:endParaRPr>
          </a:p>
          <a:p>
            <a:pPr>
              <a:spcBef>
                <a:spcPct val="0"/>
              </a:spcBef>
              <a:buClrTx/>
              <a:buSzTx/>
              <a:buFontTx/>
              <a:buNone/>
            </a:pPr>
            <a:r>
              <a:rPr lang="en-PH" altLang="en-US" sz="1800" dirty="0">
                <a:solidFill>
                  <a:schemeClr val="bg1"/>
                </a:solidFill>
                <a:latin typeface="Franklin Gothic Medium" panose="020B0603020102020204" pitchFamily="34" charset="0"/>
              </a:rPr>
              <a:t>Sec 20 (b) of the IRR of RA No. 10742</a:t>
            </a:r>
          </a:p>
        </p:txBody>
      </p:sp>
      <p:sp>
        <p:nvSpPr>
          <p:cNvPr id="38" name="Rectangle 37"/>
          <p:cNvSpPr>
            <a:spLocks noChangeArrowheads="1"/>
          </p:cNvSpPr>
          <p:nvPr/>
        </p:nvSpPr>
        <p:spPr bwMode="auto">
          <a:xfrm>
            <a:off x="6254110" y="1596410"/>
            <a:ext cx="5251267" cy="52322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en-PH" sz="2800" kern="0" dirty="0">
                <a:solidFill>
                  <a:schemeClr val="bg2">
                    <a:lumMod val="25000"/>
                  </a:schemeClr>
                </a:solidFill>
                <a:latin typeface="Calibri" panose="020F0502020204030204" pitchFamily="34" charset="0"/>
                <a:cs typeface="Calibri" panose="020F0502020204030204" pitchFamily="34" charset="0"/>
              </a:rPr>
              <a:t>SK operations</a:t>
            </a:r>
          </a:p>
        </p:txBody>
      </p:sp>
      <p:sp>
        <p:nvSpPr>
          <p:cNvPr id="41" name="Rectangle 40"/>
          <p:cNvSpPr>
            <a:spLocks noChangeArrowheads="1"/>
          </p:cNvSpPr>
          <p:nvPr/>
        </p:nvSpPr>
        <p:spPr bwMode="auto">
          <a:xfrm>
            <a:off x="6233268" y="2736502"/>
            <a:ext cx="5958732" cy="138499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en-PH" sz="2800" kern="0" dirty="0">
                <a:solidFill>
                  <a:schemeClr val="bg2">
                    <a:lumMod val="25000"/>
                  </a:schemeClr>
                </a:solidFill>
                <a:latin typeface="Calibri" panose="020F0502020204030204" pitchFamily="34" charset="0"/>
                <a:cs typeface="Calibri" panose="020F0502020204030204" pitchFamily="34" charset="0"/>
              </a:rPr>
              <a:t>Disbursements and encashment of its funds</a:t>
            </a:r>
            <a:r>
              <a:rPr lang="id-ID" sz="2800" kern="0" dirty="0">
                <a:solidFill>
                  <a:schemeClr val="bg2">
                    <a:lumMod val="25000"/>
                  </a:schemeClr>
                </a:solidFill>
                <a:latin typeface="Calibri" panose="020F0502020204030204" pitchFamily="34" charset="0"/>
                <a:cs typeface="Calibri" panose="020F0502020204030204" pitchFamily="34" charset="0"/>
              </a:rPr>
              <a:t>, income and expenditures</a:t>
            </a:r>
          </a:p>
          <a:p>
            <a:pPr marL="571500" indent="-571500" defTabSz="457200">
              <a:buFont typeface="Courier New" panose="02070309020205020404" pitchFamily="49" charset="0"/>
              <a:buChar char="o"/>
              <a:defRPr/>
            </a:pPr>
            <a:endParaRPr lang="en-PH" sz="2800" kern="0" dirty="0">
              <a:solidFill>
                <a:schemeClr val="bg2">
                  <a:lumMod val="25000"/>
                </a:schemeClr>
              </a:solidFill>
              <a:latin typeface="Calibri" panose="020F0502020204030204" pitchFamily="34" charset="0"/>
              <a:cs typeface="Calibri" panose="020F0502020204030204" pitchFamily="34" charset="0"/>
            </a:endParaRPr>
          </a:p>
        </p:txBody>
      </p:sp>
      <p:sp>
        <p:nvSpPr>
          <p:cNvPr id="43" name="Rectangle 42"/>
          <p:cNvSpPr>
            <a:spLocks noChangeArrowheads="1"/>
          </p:cNvSpPr>
          <p:nvPr/>
        </p:nvSpPr>
        <p:spPr bwMode="auto">
          <a:xfrm>
            <a:off x="5791846" y="4121497"/>
            <a:ext cx="6357413" cy="181588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id-ID" sz="2800" kern="0" dirty="0">
                <a:solidFill>
                  <a:schemeClr val="bg2">
                    <a:lumMod val="25000"/>
                  </a:schemeClr>
                </a:solidFill>
                <a:latin typeface="Calibri" panose="020F0502020204030204" pitchFamily="34" charset="0"/>
                <a:cs typeface="Calibri" panose="020F0502020204030204" pitchFamily="34" charset="0"/>
              </a:rPr>
              <a:t>SK funds deposited in the name of the SK in GOB/AGDB with </a:t>
            </a:r>
            <a:r>
              <a:rPr lang="en-PH" sz="2800" kern="0" dirty="0">
                <a:solidFill>
                  <a:schemeClr val="bg2">
                    <a:lumMod val="25000"/>
                  </a:schemeClr>
                </a:solidFill>
                <a:latin typeface="Calibri" panose="020F0502020204030204" pitchFamily="34" charset="0"/>
                <a:cs typeface="Calibri" panose="020F0502020204030204" pitchFamily="34" charset="0"/>
              </a:rPr>
              <a:t>the </a:t>
            </a:r>
            <a:r>
              <a:rPr lang="id-ID" sz="2800" kern="0" dirty="0">
                <a:solidFill>
                  <a:schemeClr val="bg2">
                    <a:lumMod val="25000"/>
                  </a:schemeClr>
                </a:solidFill>
                <a:latin typeface="Calibri" panose="020F0502020204030204" pitchFamily="34" charset="0"/>
                <a:cs typeface="Calibri" panose="020F0502020204030204" pitchFamily="34" charset="0"/>
              </a:rPr>
              <a:t>SK chairperson and SK treasurer as signatories</a:t>
            </a:r>
            <a:endParaRPr lang="en-PH" sz="2800" kern="0" dirty="0">
              <a:solidFill>
                <a:schemeClr val="bg2">
                  <a:lumMod val="25000"/>
                </a:schemeClr>
              </a:solidFill>
              <a:latin typeface="Calibri" panose="020F0502020204030204" pitchFamily="34" charset="0"/>
              <a:cs typeface="Calibri" panose="020F0502020204030204" pitchFamily="34" charset="0"/>
            </a:endParaRPr>
          </a:p>
        </p:txBody>
      </p:sp>
      <p:sp>
        <p:nvSpPr>
          <p:cNvPr id="45" name="Oval 44"/>
          <p:cNvSpPr/>
          <p:nvPr/>
        </p:nvSpPr>
        <p:spPr>
          <a:xfrm>
            <a:off x="6179605" y="1680877"/>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6" name="Oval 45"/>
          <p:cNvSpPr/>
          <p:nvPr/>
        </p:nvSpPr>
        <p:spPr>
          <a:xfrm>
            <a:off x="6254110" y="2810488"/>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7" name="Oval 46"/>
          <p:cNvSpPr/>
          <p:nvPr/>
        </p:nvSpPr>
        <p:spPr>
          <a:xfrm>
            <a:off x="5780252" y="4178739"/>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Tree>
    <p:extLst>
      <p:ext uri="{BB962C8B-B14F-4D97-AF65-F5344CB8AC3E}">
        <p14:creationId xmlns:p14="http://schemas.microsoft.com/office/powerpoint/2010/main" val="3313262164"/>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P spid="43" grpId="0"/>
      <p:bldP spid="45" grpId="0" animBg="1"/>
      <p:bldP spid="46"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7" name="Title 1"/>
          <p:cNvSpPr txBox="1">
            <a:spLocks/>
          </p:cNvSpPr>
          <p:nvPr/>
        </p:nvSpPr>
        <p:spPr bwMode="auto">
          <a:xfrm>
            <a:off x="1656353" y="1858020"/>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chemeClr val="bg1"/>
                </a:solidFill>
                <a:latin typeface="Franklin Gothic Medium" panose="020B0603020102020204" pitchFamily="34" charset="0"/>
              </a:rPr>
              <a:t>Financial</a:t>
            </a:r>
          </a:p>
          <a:p>
            <a:pPr>
              <a:spcBef>
                <a:spcPct val="0"/>
              </a:spcBef>
              <a:buClrTx/>
              <a:buSzTx/>
              <a:buFontTx/>
              <a:buNone/>
            </a:pPr>
            <a:r>
              <a:rPr lang="en-PH" altLang="en-US" sz="3600" dirty="0">
                <a:solidFill>
                  <a:schemeClr val="bg1"/>
                </a:solidFill>
                <a:latin typeface="Franklin Gothic Medium" panose="020B0603020102020204" pitchFamily="34" charset="0"/>
              </a:rPr>
              <a:t>Independence</a:t>
            </a:r>
          </a:p>
          <a:p>
            <a:pPr>
              <a:spcBef>
                <a:spcPct val="0"/>
              </a:spcBef>
              <a:buClrTx/>
              <a:buSzTx/>
              <a:buFontTx/>
              <a:buNone/>
            </a:pPr>
            <a:r>
              <a:rPr lang="en-PH" altLang="en-US" sz="3600" dirty="0">
                <a:solidFill>
                  <a:schemeClr val="bg1"/>
                </a:solidFill>
                <a:latin typeface="Franklin Gothic Medium" panose="020B0603020102020204" pitchFamily="34" charset="0"/>
              </a:rPr>
              <a:t>in:</a:t>
            </a:r>
          </a:p>
        </p:txBody>
      </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rgbClr val="24496E"/>
                </a:solidFill>
                <a:latin typeface="Franklin Gothic Medium" panose="020B0603020102020204" pitchFamily="34" charset="0"/>
              </a:rPr>
              <a:t>BASIC STANDARDS AND POLICIES</a:t>
            </a:r>
          </a:p>
        </p:txBody>
      </p:sp>
      <p:graphicFrame>
        <p:nvGraphicFramePr>
          <p:cNvPr id="4" name="Chart 3"/>
          <p:cNvGraphicFramePr/>
          <p:nvPr>
            <p:extLst>
              <p:ext uri="{D42A27DB-BD31-4B8C-83A1-F6EECF244321}">
                <p14:modId xmlns:p14="http://schemas.microsoft.com/office/powerpoint/2010/main" val="3614671815"/>
              </p:ext>
            </p:extLst>
          </p:nvPr>
        </p:nvGraphicFramePr>
        <p:xfrm>
          <a:off x="-1144336" y="1044336"/>
          <a:ext cx="7569199" cy="504613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656353" y="3299254"/>
            <a:ext cx="2025961" cy="584775"/>
          </a:xfrm>
          <a:prstGeom prst="rect">
            <a:avLst/>
          </a:prstGeom>
          <a:noFill/>
        </p:spPr>
        <p:txBody>
          <a:bodyPr wrap="square" rtlCol="0" anchor="ctr">
            <a:spAutoFit/>
          </a:bodyPr>
          <a:lstStyle/>
          <a:p>
            <a:pPr algn="ctr"/>
            <a:r>
              <a:rPr lang="en-PH" sz="3200" dirty="0">
                <a:solidFill>
                  <a:schemeClr val="bg2">
                    <a:lumMod val="25000"/>
                  </a:schemeClr>
                </a:solidFill>
              </a:rPr>
              <a:t>SK FUND</a:t>
            </a:r>
          </a:p>
        </p:txBody>
      </p:sp>
      <p:sp>
        <p:nvSpPr>
          <p:cNvPr id="6" name="TextBox 5"/>
          <p:cNvSpPr txBox="1"/>
          <p:nvPr/>
        </p:nvSpPr>
        <p:spPr>
          <a:xfrm>
            <a:off x="5402017" y="2125939"/>
            <a:ext cx="6371969" cy="830997"/>
          </a:xfrm>
          <a:prstGeom prst="rect">
            <a:avLst/>
          </a:prstGeom>
          <a:solidFill>
            <a:srgbClr val="FFC000"/>
          </a:solidFill>
        </p:spPr>
        <p:txBody>
          <a:bodyPr wrap="square" rtlCol="0">
            <a:spAutoFit/>
          </a:bodyPr>
          <a:lstStyle/>
          <a:p>
            <a:pPr algn="just"/>
            <a:r>
              <a:rPr lang="en-PH" sz="2400" b="1" kern="0" dirty="0">
                <a:solidFill>
                  <a:schemeClr val="bg2">
                    <a:lumMod val="25000"/>
                  </a:schemeClr>
                </a:solidFill>
                <a:latin typeface="Calibri" panose="020F0502020204030204" pitchFamily="34" charset="0"/>
                <a:cs typeface="Calibri" panose="020F0502020204030204" pitchFamily="34" charset="0"/>
              </a:rPr>
              <a:t>10 percent of Barangay Fund </a:t>
            </a:r>
            <a:r>
              <a:rPr lang="en-PH" sz="2400" kern="0" dirty="0">
                <a:solidFill>
                  <a:schemeClr val="bg2">
                    <a:lumMod val="25000"/>
                  </a:schemeClr>
                </a:solidFill>
                <a:latin typeface="Calibri" panose="020F0502020204030204" pitchFamily="34" charset="0"/>
                <a:cs typeface="Calibri" panose="020F0502020204030204" pitchFamily="34" charset="0"/>
              </a:rPr>
              <a:t>shall be set aside for the  SK.</a:t>
            </a:r>
            <a:endParaRPr lang="id-ID" sz="2400" kern="0" dirty="0">
              <a:solidFill>
                <a:schemeClr val="bg2">
                  <a:lumMod val="25000"/>
                </a:schemeClr>
              </a:solidFill>
              <a:latin typeface="Calibri" panose="020F0502020204030204" pitchFamily="34" charset="0"/>
              <a:cs typeface="Calibri" panose="020F0502020204030204" pitchFamily="34" charset="0"/>
            </a:endParaRPr>
          </a:p>
        </p:txBody>
      </p:sp>
      <p:sp>
        <p:nvSpPr>
          <p:cNvPr id="24" name="TextBox 23"/>
          <p:cNvSpPr txBox="1"/>
          <p:nvPr/>
        </p:nvSpPr>
        <p:spPr>
          <a:xfrm>
            <a:off x="5402016" y="3664102"/>
            <a:ext cx="6371969" cy="830997"/>
          </a:xfrm>
          <a:prstGeom prst="rect">
            <a:avLst/>
          </a:prstGeom>
          <a:solidFill>
            <a:srgbClr val="FFC000"/>
          </a:solidFill>
        </p:spPr>
        <p:txBody>
          <a:bodyPr wrap="square" rtlCol="0">
            <a:spAutoFit/>
          </a:bodyPr>
          <a:lstStyle/>
          <a:p>
            <a:pPr algn="just" defTabSz="457200">
              <a:defRPr/>
            </a:pPr>
            <a:r>
              <a:rPr lang="id-ID" sz="2400" kern="0" dirty="0">
                <a:solidFill>
                  <a:schemeClr val="bg2">
                    <a:lumMod val="25000"/>
                  </a:schemeClr>
                </a:solidFill>
                <a:latin typeface="Calibri" panose="020F0502020204030204" pitchFamily="34" charset="0"/>
                <a:cs typeface="Calibri" panose="020F0502020204030204" pitchFamily="34" charset="0"/>
              </a:rPr>
              <a:t>The S</a:t>
            </a:r>
            <a:r>
              <a:rPr lang="en-PH" sz="2400" kern="0" dirty="0" err="1">
                <a:solidFill>
                  <a:schemeClr val="bg2">
                    <a:lumMod val="25000"/>
                  </a:schemeClr>
                </a:solidFill>
                <a:latin typeface="Calibri" panose="020F0502020204030204" pitchFamily="34" charset="0"/>
                <a:cs typeface="Calibri" panose="020F0502020204030204" pitchFamily="34" charset="0"/>
              </a:rPr>
              <a:t>angguniang</a:t>
            </a:r>
            <a:r>
              <a:rPr lang="en-PH" sz="2400" kern="0" dirty="0">
                <a:solidFill>
                  <a:schemeClr val="bg2">
                    <a:lumMod val="25000"/>
                  </a:schemeClr>
                </a:solidFill>
                <a:latin typeface="Calibri" panose="020F0502020204030204" pitchFamily="34" charset="0"/>
                <a:cs typeface="Calibri" panose="020F0502020204030204" pitchFamily="34" charset="0"/>
              </a:rPr>
              <a:t> </a:t>
            </a:r>
            <a:r>
              <a:rPr lang="id-ID" sz="2400" kern="0" dirty="0">
                <a:solidFill>
                  <a:schemeClr val="bg2">
                    <a:lumMod val="25000"/>
                  </a:schemeClr>
                </a:solidFill>
                <a:latin typeface="Calibri" panose="020F0502020204030204" pitchFamily="34" charset="0"/>
                <a:cs typeface="Calibri" panose="020F0502020204030204" pitchFamily="34" charset="0"/>
              </a:rPr>
              <a:t>B</a:t>
            </a:r>
            <a:r>
              <a:rPr lang="en-PH" sz="2400" kern="0" dirty="0" err="1">
                <a:solidFill>
                  <a:schemeClr val="bg2">
                    <a:lumMod val="25000"/>
                  </a:schemeClr>
                </a:solidFill>
                <a:latin typeface="Calibri" panose="020F0502020204030204" pitchFamily="34" charset="0"/>
                <a:cs typeface="Calibri" panose="020F0502020204030204" pitchFamily="34" charset="0"/>
              </a:rPr>
              <a:t>arangay</a:t>
            </a:r>
            <a:r>
              <a:rPr lang="id-ID" sz="2400" kern="0" dirty="0">
                <a:solidFill>
                  <a:schemeClr val="bg2">
                    <a:lumMod val="25000"/>
                  </a:schemeClr>
                </a:solidFill>
                <a:latin typeface="Calibri" panose="020F0502020204030204" pitchFamily="34" charset="0"/>
                <a:cs typeface="Calibri" panose="020F0502020204030204" pitchFamily="34" charset="0"/>
              </a:rPr>
              <a:t> shall appropriate the SK fund in lump sum</a:t>
            </a:r>
            <a:r>
              <a:rPr lang="en-PH" sz="2400" kern="0" dirty="0">
                <a:solidFill>
                  <a:schemeClr val="bg2">
                    <a:lumMod val="25000"/>
                  </a:schemeClr>
                </a:solidFill>
                <a:latin typeface="Calibri" panose="020F0502020204030204" pitchFamily="34" charset="0"/>
                <a:cs typeface="Calibri" panose="020F0502020204030204" pitchFamily="34" charset="0"/>
              </a:rPr>
              <a:t>. </a:t>
            </a:r>
            <a:endParaRPr lang="id-ID" sz="2400" kern="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2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1+#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5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250"/>
                                        <p:tgtEl>
                                          <p:spTgt spid="5"/>
                                        </p:tgtEl>
                                      </p:cBhvr>
                                    </p:animEffect>
                                  </p:childTnLst>
                                </p:cTn>
                              </p:par>
                              <p:par>
                                <p:cTn id="15" presetID="26" presetClass="emph" presetSubtype="0" fill="hold" grpId="1" nodeType="withEffect">
                                  <p:stCondLst>
                                    <p:cond delay="0"/>
                                  </p:stCondLst>
                                  <p:childTnLst>
                                    <p:animEffect transition="out" filter="fade">
                                      <p:cBhvr>
                                        <p:cTn id="16" dur="750" tmFilter="0, 0; .2, .5; .8, .5; 1, 0"/>
                                        <p:tgtEl>
                                          <p:spTgt spid="4"/>
                                        </p:tgtEl>
                                      </p:cBhvr>
                                    </p:animEffect>
                                    <p:animScale>
                                      <p:cBhvr>
                                        <p:cTn id="17" dur="375" autoRev="1" fill="hold"/>
                                        <p:tgtEl>
                                          <p:spTgt spid="4"/>
                                        </p:tgtEl>
                                      </p:cBhvr>
                                      <p:by x="105000" y="105000"/>
                                    </p:animScale>
                                  </p:childTnLst>
                                </p:cTn>
                              </p:par>
                              <p:par>
                                <p:cTn id="18" presetID="26" presetClass="emph" presetSubtype="0" fill="hold" grpId="1" nodeType="withEffect">
                                  <p:stCondLst>
                                    <p:cond delay="0"/>
                                  </p:stCondLst>
                                  <p:childTnLst>
                                    <p:animEffect transition="out" filter="fade">
                                      <p:cBhvr>
                                        <p:cTn id="19" dur="750" tmFilter="0, 0; .2, .5; .8, .5; 1, 0"/>
                                        <p:tgtEl>
                                          <p:spTgt spid="5"/>
                                        </p:tgtEl>
                                      </p:cBhvr>
                                    </p:animEffect>
                                    <p:animScale>
                                      <p:cBhvr>
                                        <p:cTn id="20" dur="375"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250" fill="hold"/>
                                        <p:tgtEl>
                                          <p:spTgt spid="24"/>
                                        </p:tgtEl>
                                        <p:attrNameLst>
                                          <p:attrName>ppt_x</p:attrName>
                                        </p:attrNameLst>
                                      </p:cBhvr>
                                      <p:tavLst>
                                        <p:tav tm="0">
                                          <p:val>
                                            <p:strVal val="1+#ppt_w/2"/>
                                          </p:val>
                                        </p:tav>
                                        <p:tav tm="100000">
                                          <p:val>
                                            <p:strVal val="#ppt_x"/>
                                          </p:val>
                                        </p:tav>
                                      </p:tavLst>
                                    </p:anim>
                                    <p:anim calcmode="lin" valueType="num">
                                      <p:cBhvr additive="base">
                                        <p:cTn id="26" dur="2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grpId="1" nodeType="click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1+ppt_w/2"/>
                                          </p:val>
                                        </p:tav>
                                      </p:tavLst>
                                    </p:anim>
                                    <p:anim calcmode="lin" valueType="num">
                                      <p:cBhvr additive="base">
                                        <p:cTn id="31" dur="500"/>
                                        <p:tgtEl>
                                          <p:spTgt spid="6"/>
                                        </p:tgtEl>
                                        <p:attrNameLst>
                                          <p:attrName>ppt_y</p:attrName>
                                        </p:attrNameLst>
                                      </p:cBhvr>
                                      <p:tavLst>
                                        <p:tav tm="0">
                                          <p:val>
                                            <p:strVal val="ppt_y"/>
                                          </p:val>
                                        </p:tav>
                                        <p:tav tm="100000">
                                          <p:val>
                                            <p:strVal val="ppt_y"/>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2" fill="hold" grpId="1" nodeType="with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1+ppt_w/2"/>
                                          </p:val>
                                        </p:tav>
                                      </p:tavLst>
                                    </p:anim>
                                    <p:anim calcmode="lin" valueType="num">
                                      <p:cBhvr additive="base">
                                        <p:cTn id="35" dur="500"/>
                                        <p:tgtEl>
                                          <p:spTgt spid="24"/>
                                        </p:tgtEl>
                                        <p:attrNameLst>
                                          <p:attrName>ppt_y</p:attrName>
                                        </p:attrNameLst>
                                      </p:cBhvr>
                                      <p:tavLst>
                                        <p:tav tm="0">
                                          <p:val>
                                            <p:strVal val="ppt_y"/>
                                          </p:val>
                                        </p:tav>
                                        <p:tav tm="100000">
                                          <p:val>
                                            <p:strVal val="ppt_y"/>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5" grpId="0"/>
      <p:bldP spid="5" grpId="1"/>
      <p:bldP spid="6" grpId="0" animBg="1"/>
      <p:bldP spid="6" grpId="1" animBg="1"/>
      <p:bldP spid="24" grpId="0" animBg="1"/>
      <p:bldP spid="2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7" name="Title 1"/>
          <p:cNvSpPr txBox="1">
            <a:spLocks/>
          </p:cNvSpPr>
          <p:nvPr/>
        </p:nvSpPr>
        <p:spPr bwMode="auto">
          <a:xfrm>
            <a:off x="1656353" y="1858020"/>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chemeClr val="bg1"/>
                </a:solidFill>
                <a:latin typeface="Franklin Gothic Medium" panose="020B0603020102020204" pitchFamily="34" charset="0"/>
              </a:rPr>
              <a:t>Financial</a:t>
            </a:r>
          </a:p>
          <a:p>
            <a:pPr>
              <a:spcBef>
                <a:spcPct val="0"/>
              </a:spcBef>
              <a:buClrTx/>
              <a:buSzTx/>
              <a:buFontTx/>
              <a:buNone/>
            </a:pPr>
            <a:r>
              <a:rPr lang="en-PH" altLang="en-US" sz="3600" dirty="0">
                <a:solidFill>
                  <a:schemeClr val="bg1"/>
                </a:solidFill>
                <a:latin typeface="Franklin Gothic Medium" panose="020B0603020102020204" pitchFamily="34" charset="0"/>
              </a:rPr>
              <a:t>Independence</a:t>
            </a:r>
          </a:p>
          <a:p>
            <a:pPr>
              <a:spcBef>
                <a:spcPct val="0"/>
              </a:spcBef>
              <a:buClrTx/>
              <a:buSzTx/>
              <a:buFontTx/>
              <a:buNone/>
            </a:pPr>
            <a:r>
              <a:rPr lang="en-PH" altLang="en-US" sz="3600" dirty="0">
                <a:solidFill>
                  <a:schemeClr val="bg1"/>
                </a:solidFill>
                <a:latin typeface="Franklin Gothic Medium" panose="020B0603020102020204" pitchFamily="34" charset="0"/>
              </a:rPr>
              <a:t>in:</a:t>
            </a:r>
          </a:p>
        </p:txBody>
      </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rgbClr val="24496E"/>
                </a:solidFill>
                <a:latin typeface="Franklin Gothic Medium" panose="020B0603020102020204" pitchFamily="34" charset="0"/>
              </a:rPr>
              <a:t>BASIC STANDARDS AND POLICIES</a:t>
            </a:r>
          </a:p>
        </p:txBody>
      </p:sp>
      <p:graphicFrame>
        <p:nvGraphicFramePr>
          <p:cNvPr id="4" name="Chart 3"/>
          <p:cNvGraphicFramePr/>
          <p:nvPr>
            <p:extLst>
              <p:ext uri="{D42A27DB-BD31-4B8C-83A1-F6EECF244321}">
                <p14:modId xmlns:p14="http://schemas.microsoft.com/office/powerpoint/2010/main" val="1888305479"/>
              </p:ext>
            </p:extLst>
          </p:nvPr>
        </p:nvGraphicFramePr>
        <p:xfrm>
          <a:off x="-1144336" y="1044336"/>
          <a:ext cx="7569199" cy="504613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656353" y="3299254"/>
            <a:ext cx="2025961" cy="584775"/>
          </a:xfrm>
          <a:prstGeom prst="rect">
            <a:avLst/>
          </a:prstGeom>
          <a:noFill/>
        </p:spPr>
        <p:txBody>
          <a:bodyPr wrap="square" rtlCol="0" anchor="ctr">
            <a:spAutoFit/>
          </a:bodyPr>
          <a:lstStyle/>
          <a:p>
            <a:pPr algn="ctr"/>
            <a:r>
              <a:rPr lang="en-PH" sz="3200" dirty="0">
                <a:solidFill>
                  <a:schemeClr val="bg2">
                    <a:lumMod val="25000"/>
                  </a:schemeClr>
                </a:solidFill>
              </a:rPr>
              <a:t>SK FUND</a:t>
            </a:r>
          </a:p>
        </p:txBody>
      </p:sp>
      <p:sp>
        <p:nvSpPr>
          <p:cNvPr id="6" name="TextBox 5"/>
          <p:cNvSpPr txBox="1"/>
          <p:nvPr/>
        </p:nvSpPr>
        <p:spPr>
          <a:xfrm>
            <a:off x="5402017" y="2125939"/>
            <a:ext cx="6371969" cy="830997"/>
          </a:xfrm>
          <a:prstGeom prst="rect">
            <a:avLst/>
          </a:prstGeom>
          <a:solidFill>
            <a:srgbClr val="FFC000"/>
          </a:solidFill>
        </p:spPr>
        <p:txBody>
          <a:bodyPr wrap="square" rtlCol="0">
            <a:spAutoFit/>
          </a:bodyPr>
          <a:lstStyle/>
          <a:p>
            <a:pPr algn="just"/>
            <a:r>
              <a:rPr lang="en-PH" sz="2400" kern="0" dirty="0">
                <a:solidFill>
                  <a:schemeClr val="bg2">
                    <a:lumMod val="25000"/>
                  </a:schemeClr>
                </a:solidFill>
                <a:latin typeface="Calibri" panose="020F0502020204030204" pitchFamily="34" charset="0"/>
                <a:cs typeface="Calibri" panose="020F0502020204030204" pitchFamily="34" charset="0"/>
              </a:rPr>
              <a:t>SK fund automatically released, not subject to any lien or holdback</a:t>
            </a:r>
            <a:endParaRPr lang="id-ID" sz="2400" kern="0" dirty="0">
              <a:solidFill>
                <a:schemeClr val="bg2">
                  <a:lumMod val="25000"/>
                </a:schemeClr>
              </a:solidFill>
              <a:latin typeface="Calibri" panose="020F0502020204030204" pitchFamily="34" charset="0"/>
              <a:cs typeface="Calibri" panose="020F0502020204030204" pitchFamily="34" charset="0"/>
            </a:endParaRPr>
          </a:p>
        </p:txBody>
      </p:sp>
      <p:sp>
        <p:nvSpPr>
          <p:cNvPr id="24" name="TextBox 23"/>
          <p:cNvSpPr txBox="1"/>
          <p:nvPr/>
        </p:nvSpPr>
        <p:spPr>
          <a:xfrm>
            <a:off x="5402016" y="3664102"/>
            <a:ext cx="6371969" cy="1200329"/>
          </a:xfrm>
          <a:prstGeom prst="rect">
            <a:avLst/>
          </a:prstGeom>
          <a:solidFill>
            <a:srgbClr val="FFC000"/>
          </a:solidFill>
        </p:spPr>
        <p:txBody>
          <a:bodyPr wrap="square" rtlCol="0">
            <a:spAutoFit/>
          </a:bodyPr>
          <a:lstStyle/>
          <a:p>
            <a:pPr algn="just" defTabSz="457200">
              <a:defRPr/>
            </a:pPr>
            <a:r>
              <a:rPr lang="en-PH" sz="2400" kern="0" dirty="0">
                <a:solidFill>
                  <a:schemeClr val="bg2">
                    <a:lumMod val="25000"/>
                  </a:schemeClr>
                </a:solidFill>
                <a:latin typeface="Calibri" panose="020F0502020204030204" pitchFamily="34" charset="0"/>
                <a:cs typeface="Calibri" panose="020F0502020204030204" pitchFamily="34" charset="0"/>
              </a:rPr>
              <a:t>10% SK share from the barangay released to SK not later than 5 working days from receipt of the IRA by the barangay. </a:t>
            </a:r>
            <a:endParaRPr lang="id-ID" sz="2400" kern="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20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1+#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250" fill="hold"/>
                                        <p:tgtEl>
                                          <p:spTgt spid="24"/>
                                        </p:tgtEl>
                                        <p:attrNameLst>
                                          <p:attrName>ppt_x</p:attrName>
                                        </p:attrNameLst>
                                      </p:cBhvr>
                                      <p:tavLst>
                                        <p:tav tm="0">
                                          <p:val>
                                            <p:strVal val="1+#ppt_w/2"/>
                                          </p:val>
                                        </p:tav>
                                        <p:tav tm="100000">
                                          <p:val>
                                            <p:strVal val="#ppt_x"/>
                                          </p:val>
                                        </p:tav>
                                      </p:tavLst>
                                    </p:anim>
                                    <p:anim calcmode="lin" valueType="num">
                                      <p:cBhvr additive="base">
                                        <p:cTn id="14" dur="2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1"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1+ppt_w/2"/>
                                          </p:val>
                                        </p:tav>
                                      </p:tavLst>
                                    </p:anim>
                                    <p:anim calcmode="lin" valueType="num">
                                      <p:cBhvr additive="base">
                                        <p:cTn id="19" dur="500"/>
                                        <p:tgtEl>
                                          <p:spTgt spid="6"/>
                                        </p:tgtEl>
                                        <p:attrNameLst>
                                          <p:attrName>ppt_y</p:attrName>
                                        </p:attrNameLst>
                                      </p:cBhvr>
                                      <p:tavLst>
                                        <p:tav tm="0">
                                          <p:val>
                                            <p:strVal val="ppt_y"/>
                                          </p:val>
                                        </p:tav>
                                        <p:tav tm="100000">
                                          <p:val>
                                            <p:strVal val="ppt_y"/>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2" fill="hold" grpId="1" nodeType="withEffect">
                                  <p:stCondLst>
                                    <p:cond delay="0"/>
                                  </p:stCondLst>
                                  <p:childTnLst>
                                    <p:anim calcmode="lin" valueType="num">
                                      <p:cBhvr additive="base">
                                        <p:cTn id="22" dur="500"/>
                                        <p:tgtEl>
                                          <p:spTgt spid="24"/>
                                        </p:tgtEl>
                                        <p:attrNameLst>
                                          <p:attrName>ppt_x</p:attrName>
                                        </p:attrNameLst>
                                      </p:cBhvr>
                                      <p:tavLst>
                                        <p:tav tm="0">
                                          <p:val>
                                            <p:strVal val="ppt_x"/>
                                          </p:val>
                                        </p:tav>
                                        <p:tav tm="100000">
                                          <p:val>
                                            <p:strVal val="1+ppt_w/2"/>
                                          </p:val>
                                        </p:tav>
                                      </p:tavLst>
                                    </p:anim>
                                    <p:anim calcmode="lin" valueType="num">
                                      <p:cBhvr additive="base">
                                        <p:cTn id="23" dur="500"/>
                                        <p:tgtEl>
                                          <p:spTgt spid="24"/>
                                        </p:tgtEl>
                                        <p:attrNameLst>
                                          <p:attrName>ppt_y</p:attrName>
                                        </p:attrNameLst>
                                      </p:cBhvr>
                                      <p:tavLst>
                                        <p:tav tm="0">
                                          <p:val>
                                            <p:strVal val="ppt_y"/>
                                          </p:val>
                                        </p:tav>
                                        <p:tav tm="100000">
                                          <p:val>
                                            <p:strVal val="ppt_y"/>
                                          </p:val>
                                        </p:tav>
                                      </p:tavLst>
                                    </p:anim>
                                    <p:set>
                                      <p:cBhvr>
                                        <p:cTn id="2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4" grpId="0" animBg="1"/>
      <p:bldP spid="2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7" name="Title 1"/>
          <p:cNvSpPr txBox="1">
            <a:spLocks/>
          </p:cNvSpPr>
          <p:nvPr/>
        </p:nvSpPr>
        <p:spPr bwMode="auto">
          <a:xfrm>
            <a:off x="1656353" y="1858020"/>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chemeClr val="bg1"/>
                </a:solidFill>
                <a:latin typeface="Franklin Gothic Medium" panose="020B0603020102020204" pitchFamily="34" charset="0"/>
              </a:rPr>
              <a:t>Financial</a:t>
            </a:r>
          </a:p>
          <a:p>
            <a:pPr>
              <a:spcBef>
                <a:spcPct val="0"/>
              </a:spcBef>
              <a:buClrTx/>
              <a:buSzTx/>
              <a:buFontTx/>
              <a:buNone/>
            </a:pPr>
            <a:r>
              <a:rPr lang="en-PH" altLang="en-US" sz="3600" dirty="0">
                <a:solidFill>
                  <a:schemeClr val="bg1"/>
                </a:solidFill>
                <a:latin typeface="Franklin Gothic Medium" panose="020B0603020102020204" pitchFamily="34" charset="0"/>
              </a:rPr>
              <a:t>Independence</a:t>
            </a:r>
          </a:p>
          <a:p>
            <a:pPr>
              <a:spcBef>
                <a:spcPct val="0"/>
              </a:spcBef>
              <a:buClrTx/>
              <a:buSzTx/>
              <a:buFontTx/>
              <a:buNone/>
            </a:pPr>
            <a:r>
              <a:rPr lang="en-PH" altLang="en-US" sz="3600" dirty="0">
                <a:solidFill>
                  <a:schemeClr val="bg1"/>
                </a:solidFill>
                <a:latin typeface="Franklin Gothic Medium" panose="020B0603020102020204" pitchFamily="34" charset="0"/>
              </a:rPr>
              <a:t>in:</a:t>
            </a:r>
          </a:p>
        </p:txBody>
      </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rgbClr val="24496E"/>
                </a:solidFill>
                <a:latin typeface="Franklin Gothic Medium" panose="020B0603020102020204" pitchFamily="34" charset="0"/>
              </a:rPr>
              <a:t>BASIC STANDARDS AND POLICIES</a:t>
            </a:r>
          </a:p>
        </p:txBody>
      </p:sp>
      <p:graphicFrame>
        <p:nvGraphicFramePr>
          <p:cNvPr id="4" name="Chart 3"/>
          <p:cNvGraphicFramePr/>
          <p:nvPr>
            <p:extLst>
              <p:ext uri="{D42A27DB-BD31-4B8C-83A1-F6EECF244321}">
                <p14:modId xmlns:p14="http://schemas.microsoft.com/office/powerpoint/2010/main" val="2325234324"/>
              </p:ext>
            </p:extLst>
          </p:nvPr>
        </p:nvGraphicFramePr>
        <p:xfrm>
          <a:off x="-1144336" y="1044336"/>
          <a:ext cx="7569199" cy="504613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656353" y="3299254"/>
            <a:ext cx="2025961" cy="584775"/>
          </a:xfrm>
          <a:prstGeom prst="rect">
            <a:avLst/>
          </a:prstGeom>
          <a:noFill/>
        </p:spPr>
        <p:txBody>
          <a:bodyPr wrap="square" rtlCol="0" anchor="ctr">
            <a:spAutoFit/>
          </a:bodyPr>
          <a:lstStyle/>
          <a:p>
            <a:pPr algn="ctr"/>
            <a:r>
              <a:rPr lang="en-PH" sz="3200" dirty="0">
                <a:solidFill>
                  <a:schemeClr val="bg2">
                    <a:lumMod val="25000"/>
                  </a:schemeClr>
                </a:solidFill>
              </a:rPr>
              <a:t>SK FUND</a:t>
            </a:r>
          </a:p>
        </p:txBody>
      </p:sp>
      <p:sp>
        <p:nvSpPr>
          <p:cNvPr id="6" name="TextBox 5"/>
          <p:cNvSpPr txBox="1"/>
          <p:nvPr/>
        </p:nvSpPr>
        <p:spPr>
          <a:xfrm>
            <a:off x="5199336" y="1794821"/>
            <a:ext cx="6371969" cy="1200329"/>
          </a:xfrm>
          <a:prstGeom prst="rect">
            <a:avLst/>
          </a:prstGeom>
          <a:solidFill>
            <a:srgbClr val="FFC000"/>
          </a:solidFill>
        </p:spPr>
        <p:txBody>
          <a:bodyPr wrap="square" rtlCol="0">
            <a:spAutoFit/>
          </a:bodyPr>
          <a:lstStyle/>
          <a:p>
            <a:pPr algn="just"/>
            <a:r>
              <a:rPr lang="id-ID" sz="2400" kern="0" dirty="0">
                <a:solidFill>
                  <a:schemeClr val="bg2">
                    <a:lumMod val="25000"/>
                  </a:schemeClr>
                </a:solidFill>
                <a:latin typeface="Calibri" panose="020F0502020204030204" pitchFamily="34" charset="0"/>
                <a:cs typeface="Calibri" panose="020F0502020204030204" pitchFamily="34" charset="0"/>
              </a:rPr>
              <a:t>SK funds </a:t>
            </a:r>
            <a:r>
              <a:rPr lang="en-PH" sz="2400" kern="0" dirty="0">
                <a:solidFill>
                  <a:schemeClr val="bg2">
                    <a:lumMod val="25000"/>
                  </a:schemeClr>
                </a:solidFill>
                <a:latin typeface="Calibri" panose="020F0502020204030204" pitchFamily="34" charset="0"/>
                <a:cs typeface="Calibri" panose="020F0502020204030204" pitchFamily="34" charset="0"/>
              </a:rPr>
              <a:t>are </a:t>
            </a:r>
            <a:r>
              <a:rPr lang="id-ID" sz="2400" kern="0" dirty="0">
                <a:solidFill>
                  <a:schemeClr val="bg2">
                    <a:lumMod val="25000"/>
                  </a:schemeClr>
                </a:solidFill>
                <a:latin typeface="Calibri" panose="020F0502020204030204" pitchFamily="34" charset="0"/>
                <a:cs typeface="Calibri" panose="020F0502020204030204" pitchFamily="34" charset="0"/>
              </a:rPr>
              <a:t>deposited in the current account of the SK not later than 5 WDs after the crediting of the monthly IRA share of the barangay</a:t>
            </a:r>
            <a:r>
              <a:rPr lang="en-PH" sz="2400" kern="0" dirty="0">
                <a:solidFill>
                  <a:schemeClr val="bg2">
                    <a:lumMod val="25000"/>
                  </a:schemeClr>
                </a:solidFill>
                <a:latin typeface="Calibri" panose="020F0502020204030204" pitchFamily="34" charset="0"/>
                <a:cs typeface="Calibri" panose="020F0502020204030204" pitchFamily="34" charset="0"/>
              </a:rPr>
              <a:t>. </a:t>
            </a:r>
            <a:endParaRPr lang="id-ID" sz="2400" kern="0" dirty="0">
              <a:solidFill>
                <a:schemeClr val="bg2">
                  <a:lumMod val="25000"/>
                </a:schemeClr>
              </a:solidFill>
              <a:latin typeface="Calibri" panose="020F0502020204030204" pitchFamily="34" charset="0"/>
              <a:cs typeface="Calibri" panose="020F0502020204030204" pitchFamily="34" charset="0"/>
            </a:endParaRPr>
          </a:p>
        </p:txBody>
      </p:sp>
      <p:sp>
        <p:nvSpPr>
          <p:cNvPr id="25" name="TextBox 24"/>
          <p:cNvSpPr txBox="1"/>
          <p:nvPr/>
        </p:nvSpPr>
        <p:spPr>
          <a:xfrm>
            <a:off x="5199337" y="3591641"/>
            <a:ext cx="6371969" cy="1569660"/>
          </a:xfrm>
          <a:prstGeom prst="rect">
            <a:avLst/>
          </a:prstGeom>
          <a:solidFill>
            <a:srgbClr val="FFC000"/>
          </a:solidFill>
        </p:spPr>
        <p:txBody>
          <a:bodyPr wrap="square" rtlCol="0">
            <a:spAutoFit/>
          </a:bodyPr>
          <a:lstStyle/>
          <a:p>
            <a:pPr algn="just" defTabSz="457200">
              <a:defRPr/>
            </a:pPr>
            <a:r>
              <a:rPr lang="en-PH" sz="2400" kern="0" dirty="0">
                <a:solidFill>
                  <a:prstClr val="black"/>
                </a:solidFill>
                <a:latin typeface="Calibri" panose="020F0502020204030204" pitchFamily="34" charset="0"/>
                <a:cs typeface="Calibri" panose="020F0502020204030204" pitchFamily="34" charset="0"/>
              </a:rPr>
              <a:t>A</a:t>
            </a:r>
            <a:r>
              <a:rPr lang="id-ID" sz="2400" kern="0" dirty="0">
                <a:solidFill>
                  <a:prstClr val="black"/>
                </a:solidFill>
                <a:latin typeface="Calibri" panose="020F0502020204030204" pitchFamily="34" charset="0"/>
                <a:cs typeface="Calibri" panose="020F0502020204030204" pitchFamily="34" charset="0"/>
              </a:rPr>
              <a:t>ll </a:t>
            </a:r>
            <a:r>
              <a:rPr lang="id-ID" sz="2400" kern="0" dirty="0">
                <a:solidFill>
                  <a:schemeClr val="bg2">
                    <a:lumMod val="25000"/>
                  </a:schemeClr>
                </a:solidFill>
                <a:latin typeface="Calibri" panose="020F0502020204030204" pitchFamily="34" charset="0"/>
                <a:cs typeface="Calibri" panose="020F0502020204030204" pitchFamily="34" charset="0"/>
              </a:rPr>
              <a:t>monies</a:t>
            </a:r>
            <a:r>
              <a:rPr lang="id-ID" sz="2400" kern="0" dirty="0">
                <a:solidFill>
                  <a:prstClr val="black"/>
                </a:solidFill>
                <a:latin typeface="Calibri" panose="020F0502020204030204" pitchFamily="34" charset="0"/>
                <a:cs typeface="Calibri" panose="020F0502020204030204" pitchFamily="34" charset="0"/>
              </a:rPr>
              <a:t> officially received by the SK officials in any capacity or on any occasion shall be accounted as SK Fund, unless otherwise provided by law</a:t>
            </a:r>
            <a:r>
              <a:rPr lang="en-PH" sz="2400" kern="0" dirty="0">
                <a:solidFill>
                  <a:prstClr val="black"/>
                </a:solidFill>
                <a:latin typeface="Calibri" panose="020F0502020204030204" pitchFamily="34" charset="0"/>
                <a:cs typeface="Calibri" panose="020F0502020204030204" pitchFamily="34" charset="0"/>
              </a:rPr>
              <a:t>.</a:t>
            </a:r>
            <a:endParaRPr lang="id-ID" sz="2400" kern="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20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1+#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250" fill="hold"/>
                                        <p:tgtEl>
                                          <p:spTgt spid="25"/>
                                        </p:tgtEl>
                                        <p:attrNameLst>
                                          <p:attrName>ppt_x</p:attrName>
                                        </p:attrNameLst>
                                      </p:cBhvr>
                                      <p:tavLst>
                                        <p:tav tm="0">
                                          <p:val>
                                            <p:strVal val="1+#ppt_w/2"/>
                                          </p:val>
                                        </p:tav>
                                        <p:tav tm="100000">
                                          <p:val>
                                            <p:strVal val="#ppt_x"/>
                                          </p:val>
                                        </p:tav>
                                      </p:tavLst>
                                    </p:anim>
                                    <p:anim calcmode="lin" valueType="num">
                                      <p:cBhvr additive="base">
                                        <p:cTn id="14" dur="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 y="-1"/>
            <a:ext cx="12185821" cy="6853627"/>
          </a:xfrm>
          <a:prstGeom prst="rect">
            <a:avLst/>
          </a:prstGeom>
        </p:spPr>
      </p:pic>
      <p:sp>
        <p:nvSpPr>
          <p:cNvPr id="13" name="Rectangle 12"/>
          <p:cNvSpPr/>
          <p:nvPr/>
        </p:nvSpPr>
        <p:spPr>
          <a:xfrm>
            <a:off x="0" y="0"/>
            <a:ext cx="12192000" cy="6858000"/>
          </a:xfrm>
          <a:prstGeom prst="rect">
            <a:avLst/>
          </a:prstGeom>
          <a:solidFill>
            <a:srgbClr val="2449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8760941" y="1235675"/>
            <a:ext cx="3431059"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 y="1235675"/>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Title 1"/>
          <p:cNvSpPr txBox="1">
            <a:spLocks/>
          </p:cNvSpPr>
          <p:nvPr/>
        </p:nvSpPr>
        <p:spPr bwMode="auto">
          <a:xfrm>
            <a:off x="9182501" y="1728826"/>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solidFill>
                  <a:schemeClr val="bg2">
                    <a:lumMod val="25000"/>
                  </a:schemeClr>
                </a:solidFill>
                <a:latin typeface="Franklin Gothic Medium" panose="020B0603020102020204" pitchFamily="34" charset="0"/>
              </a:rPr>
              <a:t>SK Funds Consist </a:t>
            </a:r>
          </a:p>
          <a:p>
            <a:pPr>
              <a:spcBef>
                <a:spcPct val="0"/>
              </a:spcBef>
              <a:buClrTx/>
              <a:buSzTx/>
              <a:buFontTx/>
              <a:buNone/>
            </a:pPr>
            <a:r>
              <a:rPr lang="en-PH" altLang="en-US" sz="3600" dirty="0">
                <a:solidFill>
                  <a:schemeClr val="bg2">
                    <a:lumMod val="25000"/>
                  </a:schemeClr>
                </a:solidFill>
                <a:latin typeface="Franklin Gothic Medium" panose="020B0603020102020204" pitchFamily="34" charset="0"/>
              </a:rPr>
              <a:t>of:</a:t>
            </a:r>
          </a:p>
        </p:txBody>
      </p:sp>
      <p:sp>
        <p:nvSpPr>
          <p:cNvPr id="3" name="Rectangle 2"/>
          <p:cNvSpPr/>
          <p:nvPr/>
        </p:nvSpPr>
        <p:spPr>
          <a:xfrm>
            <a:off x="1018783" y="1413062"/>
            <a:ext cx="6484307" cy="4524315"/>
          </a:xfrm>
          <a:prstGeom prst="rect">
            <a:avLst/>
          </a:prstGeom>
        </p:spPr>
        <p:txBody>
          <a:bodyPr wrap="square">
            <a:spAutoFit/>
          </a:bodyPr>
          <a:lstStyle/>
          <a:p>
            <a:pPr marL="457200" indent="-457200">
              <a:buFont typeface="Courier New" panose="02070309020205020404" pitchFamily="49" charset="0"/>
              <a:buChar char="o"/>
              <a:defRPr/>
            </a:pPr>
            <a:r>
              <a:rPr lang="id-ID" sz="3200" dirty="0">
                <a:solidFill>
                  <a:schemeClr val="bg1">
                    <a:lumMod val="95000"/>
                  </a:schemeClr>
                </a:solidFill>
                <a:latin typeface="Calibri" panose="020F0502020204030204" pitchFamily="34" charset="0"/>
                <a:cs typeface="Calibri" panose="020F0502020204030204" pitchFamily="34" charset="0"/>
              </a:rPr>
              <a:t>10% </a:t>
            </a:r>
            <a:r>
              <a:rPr lang="en-PH" sz="3200" dirty="0">
                <a:solidFill>
                  <a:schemeClr val="bg1">
                    <a:lumMod val="95000"/>
                  </a:schemeClr>
                </a:solidFill>
                <a:latin typeface="Calibri" panose="020F0502020204030204" pitchFamily="34" charset="0"/>
                <a:cs typeface="Calibri" panose="020F0502020204030204" pitchFamily="34" charset="0"/>
              </a:rPr>
              <a:t>of the </a:t>
            </a:r>
            <a:r>
              <a:rPr lang="id-ID" sz="3200" dirty="0">
                <a:solidFill>
                  <a:schemeClr val="bg1">
                    <a:lumMod val="95000"/>
                  </a:schemeClr>
                </a:solidFill>
                <a:latin typeface="Calibri" panose="020F0502020204030204" pitchFamily="34" charset="0"/>
                <a:cs typeface="Calibri" panose="020F0502020204030204" pitchFamily="34" charset="0"/>
              </a:rPr>
              <a:t>GF </a:t>
            </a:r>
            <a:r>
              <a:rPr lang="en-PH" sz="3200" dirty="0">
                <a:solidFill>
                  <a:schemeClr val="bg1">
                    <a:lumMod val="95000"/>
                  </a:schemeClr>
                </a:solidFill>
                <a:latin typeface="Calibri" panose="020F0502020204030204" pitchFamily="34" charset="0"/>
                <a:cs typeface="Calibri" panose="020F0502020204030204" pitchFamily="34" charset="0"/>
              </a:rPr>
              <a:t>of the Barangay</a:t>
            </a:r>
          </a:p>
          <a:p>
            <a:pPr marL="457200" indent="-457200">
              <a:buFont typeface="Courier New" panose="02070309020205020404" pitchFamily="49" charset="0"/>
              <a:buChar char="o"/>
              <a:defRPr/>
            </a:pPr>
            <a:r>
              <a:rPr lang="en-PH" sz="3200" dirty="0">
                <a:solidFill>
                  <a:schemeClr val="bg1">
                    <a:lumMod val="95000"/>
                  </a:schemeClr>
                </a:solidFill>
                <a:latin typeface="Calibri" panose="020F0502020204030204" pitchFamily="34" charset="0"/>
                <a:cs typeface="Calibri" panose="020F0502020204030204" pitchFamily="34" charset="0"/>
              </a:rPr>
              <a:t>proceeds from fund-raising activities </a:t>
            </a:r>
            <a:r>
              <a:rPr lang="id-ID" sz="3200" dirty="0">
                <a:solidFill>
                  <a:schemeClr val="bg1">
                    <a:lumMod val="95000"/>
                  </a:schemeClr>
                </a:solidFill>
                <a:latin typeface="Calibri" panose="020F0502020204030204" pitchFamily="34" charset="0"/>
                <a:cs typeface="Calibri" panose="020F0502020204030204" pitchFamily="34" charset="0"/>
              </a:rPr>
              <a:t>aligned wi</a:t>
            </a:r>
            <a:r>
              <a:rPr lang="en-PH" sz="3200" dirty="0" err="1">
                <a:solidFill>
                  <a:schemeClr val="bg1">
                    <a:lumMod val="95000"/>
                  </a:schemeClr>
                </a:solidFill>
                <a:latin typeface="Calibri" panose="020F0502020204030204" pitchFamily="34" charset="0"/>
                <a:cs typeface="Calibri" panose="020F0502020204030204" pitchFamily="34" charset="0"/>
              </a:rPr>
              <a:t>th</a:t>
            </a:r>
            <a:r>
              <a:rPr lang="en-PH" sz="3200" dirty="0">
                <a:solidFill>
                  <a:schemeClr val="bg1">
                    <a:lumMod val="95000"/>
                  </a:schemeClr>
                </a:solidFill>
                <a:latin typeface="Calibri" panose="020F0502020204030204" pitchFamily="34" charset="0"/>
                <a:cs typeface="Calibri" panose="020F0502020204030204" pitchFamily="34" charset="0"/>
              </a:rPr>
              <a:t> CBYDP and ABYIP</a:t>
            </a:r>
          </a:p>
          <a:p>
            <a:pPr marL="457200" indent="-457200">
              <a:buFont typeface="Courier New" panose="02070309020205020404" pitchFamily="49" charset="0"/>
              <a:buChar char="o"/>
              <a:defRPr/>
            </a:pPr>
            <a:r>
              <a:rPr lang="en-PH" sz="3200" dirty="0">
                <a:solidFill>
                  <a:schemeClr val="bg1">
                    <a:lumMod val="95000"/>
                  </a:schemeClr>
                </a:solidFill>
                <a:latin typeface="Calibri" panose="020F0502020204030204" pitchFamily="34" charset="0"/>
                <a:cs typeface="Calibri" panose="020F0502020204030204" pitchFamily="34" charset="0"/>
              </a:rPr>
              <a:t>contributions, monies and all other resources received without specific purposes</a:t>
            </a:r>
          </a:p>
          <a:p>
            <a:pPr marL="457200" indent="-457200">
              <a:buFont typeface="Courier New" panose="02070309020205020404" pitchFamily="49" charset="0"/>
              <a:buChar char="o"/>
              <a:defRPr/>
            </a:pPr>
            <a:r>
              <a:rPr lang="en-PH" sz="3200" dirty="0">
                <a:solidFill>
                  <a:schemeClr val="bg1">
                    <a:lumMod val="95000"/>
                  </a:schemeClr>
                </a:solidFill>
                <a:latin typeface="Calibri" panose="020F0502020204030204" pitchFamily="34" charset="0"/>
                <a:cs typeface="Calibri" panose="020F0502020204030204" pitchFamily="34" charset="0"/>
              </a:rPr>
              <a:t>funds received for specific purposes</a:t>
            </a:r>
          </a:p>
        </p:txBody>
      </p:sp>
    </p:spTree>
    <p:extLst>
      <p:ext uri="{BB962C8B-B14F-4D97-AF65-F5344CB8AC3E}">
        <p14:creationId xmlns:p14="http://schemas.microsoft.com/office/powerpoint/2010/main" val="2398288654"/>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12192001" cy="6836428"/>
          </a:xfrm>
          <a:prstGeom prst="rect">
            <a:avLst/>
          </a:prstGeom>
        </p:spPr>
      </p:pic>
      <p:grpSp>
        <p:nvGrpSpPr>
          <p:cNvPr id="2" name="Group 1"/>
          <p:cNvGrpSpPr/>
          <p:nvPr/>
        </p:nvGrpSpPr>
        <p:grpSpPr>
          <a:xfrm rot="10800000" flipH="1">
            <a:off x="0" y="0"/>
            <a:ext cx="10364410" cy="6858000"/>
            <a:chOff x="0" y="0"/>
            <a:chExt cx="10364410" cy="6858000"/>
          </a:xfrm>
        </p:grpSpPr>
        <p:sp>
          <p:nvSpPr>
            <p:cNvPr id="3" name="Isosceles Triangle 2"/>
            <p:cNvSpPr/>
            <p:nvPr/>
          </p:nvSpPr>
          <p:spPr>
            <a:xfrm rot="10800000">
              <a:off x="1794932" y="0"/>
              <a:ext cx="8569478" cy="6858000"/>
            </a:xfrm>
            <a:prstGeom prst="triangle">
              <a:avLst>
                <a:gd name="adj" fmla="val 100000"/>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0" y="1"/>
              <a:ext cx="1827590" cy="685799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5" name="Oval 4"/>
          <p:cNvSpPr/>
          <p:nvPr/>
        </p:nvSpPr>
        <p:spPr>
          <a:xfrm>
            <a:off x="4198307" y="1531306"/>
            <a:ext cx="3795386" cy="3795386"/>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itle 1"/>
          <p:cNvSpPr txBox="1">
            <a:spLocks/>
          </p:cNvSpPr>
          <p:nvPr/>
        </p:nvSpPr>
        <p:spPr bwMode="auto">
          <a:xfrm>
            <a:off x="4308179" y="1947983"/>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3600" dirty="0">
                <a:solidFill>
                  <a:srgbClr val="FFC000"/>
                </a:solidFill>
                <a:latin typeface="Franklin Gothic Medium" panose="020B0603020102020204" pitchFamily="34" charset="0"/>
              </a:rPr>
              <a:t>SK Funds</a:t>
            </a:r>
          </a:p>
          <a:p>
            <a:pPr algn="ctr">
              <a:spcBef>
                <a:spcPct val="0"/>
              </a:spcBef>
              <a:buClrTx/>
              <a:buSzTx/>
              <a:buFontTx/>
              <a:buNone/>
            </a:pPr>
            <a:r>
              <a:rPr lang="en-PH" altLang="en-US" sz="3600" dirty="0">
                <a:solidFill>
                  <a:srgbClr val="FFC000"/>
                </a:solidFill>
                <a:latin typeface="Franklin Gothic Medium" panose="020B0603020102020204" pitchFamily="34" charset="0"/>
              </a:rPr>
              <a:t>Shall </a:t>
            </a:r>
          </a:p>
          <a:p>
            <a:pPr algn="ctr">
              <a:spcBef>
                <a:spcPct val="0"/>
              </a:spcBef>
              <a:buClrTx/>
              <a:buSzTx/>
              <a:buFontTx/>
              <a:buNone/>
            </a:pPr>
            <a:r>
              <a:rPr lang="en-PH" altLang="en-US" sz="3600" dirty="0">
                <a:solidFill>
                  <a:srgbClr val="FFC000"/>
                </a:solidFill>
                <a:latin typeface="Franklin Gothic Medium" panose="020B0603020102020204" pitchFamily="34" charset="0"/>
              </a:rPr>
              <a:t>be:</a:t>
            </a:r>
          </a:p>
        </p:txBody>
      </p:sp>
      <p:sp>
        <p:nvSpPr>
          <p:cNvPr id="7" name="Rectangle 6"/>
          <p:cNvSpPr/>
          <p:nvPr/>
        </p:nvSpPr>
        <p:spPr>
          <a:xfrm>
            <a:off x="371244" y="3073930"/>
            <a:ext cx="3653322" cy="2677656"/>
          </a:xfrm>
          <a:prstGeom prst="rect">
            <a:avLst/>
          </a:prstGeom>
        </p:spPr>
        <p:txBody>
          <a:bodyPr wrap="square">
            <a:spAutoFit/>
          </a:bodyPr>
          <a:lstStyle/>
          <a:p>
            <a:pPr algn="r" defTabSz="457200">
              <a:defRPr/>
            </a:pPr>
            <a:r>
              <a:rPr lang="id-ID" sz="2800" kern="0" dirty="0">
                <a:solidFill>
                  <a:schemeClr val="bg1"/>
                </a:solidFill>
                <a:latin typeface="Calibri" panose="020F0502020204030204" pitchFamily="34" charset="0"/>
                <a:cs typeface="Calibri" panose="020F0502020204030204" pitchFamily="34" charset="0"/>
              </a:rPr>
              <a:t>allocated in an annual budget, and if</a:t>
            </a:r>
            <a:r>
              <a:rPr lang="en-PH" sz="2800" kern="0" dirty="0">
                <a:solidFill>
                  <a:schemeClr val="bg1"/>
                </a:solidFill>
                <a:latin typeface="Calibri" panose="020F0502020204030204" pitchFamily="34" charset="0"/>
                <a:cs typeface="Calibri" panose="020F0502020204030204" pitchFamily="34" charset="0"/>
              </a:rPr>
              <a:t> </a:t>
            </a:r>
            <a:r>
              <a:rPr lang="id-ID" sz="2800" kern="0" dirty="0">
                <a:solidFill>
                  <a:schemeClr val="bg1"/>
                </a:solidFill>
                <a:latin typeface="Calibri" panose="020F0502020204030204" pitchFamily="34" charset="0"/>
                <a:cs typeface="Calibri" panose="020F0502020204030204" pitchFamily="34" charset="0"/>
              </a:rPr>
              <a:t>funds</a:t>
            </a:r>
            <a:r>
              <a:rPr lang="en-PH" sz="2800" kern="0" dirty="0">
                <a:solidFill>
                  <a:schemeClr val="bg1"/>
                </a:solidFill>
                <a:latin typeface="Calibri" panose="020F0502020204030204" pitchFamily="34" charset="0"/>
                <a:cs typeface="Calibri" panose="020F0502020204030204" pitchFamily="34" charset="0"/>
              </a:rPr>
              <a:t> </a:t>
            </a:r>
            <a:r>
              <a:rPr lang="id-ID" sz="2800" kern="0" dirty="0">
                <a:solidFill>
                  <a:schemeClr val="bg1"/>
                </a:solidFill>
                <a:latin typeface="Calibri" panose="020F0502020204030204" pitchFamily="34" charset="0"/>
                <a:cs typeface="Calibri" panose="020F0502020204030204" pitchFamily="34" charset="0"/>
              </a:rPr>
              <a:t>allow, in a supplemental budget in accordance with the adopted ABYIP</a:t>
            </a:r>
          </a:p>
        </p:txBody>
      </p:sp>
      <p:sp>
        <p:nvSpPr>
          <p:cNvPr id="8" name="Rectangle 7"/>
          <p:cNvSpPr/>
          <p:nvPr/>
        </p:nvSpPr>
        <p:spPr>
          <a:xfrm>
            <a:off x="7851163" y="838808"/>
            <a:ext cx="4073615" cy="1384995"/>
          </a:xfrm>
          <a:prstGeom prst="rect">
            <a:avLst/>
          </a:prstGeom>
        </p:spPr>
        <p:txBody>
          <a:bodyPr wrap="square">
            <a:spAutoFit/>
          </a:bodyPr>
          <a:lstStyle/>
          <a:p>
            <a:pPr defTabSz="457200">
              <a:defRPr/>
            </a:pPr>
            <a:r>
              <a:rPr lang="id-ID" sz="2800" b="1" dirty="0">
                <a:solidFill>
                  <a:schemeClr val="bg2">
                    <a:lumMod val="25000"/>
                  </a:schemeClr>
                </a:solidFill>
                <a:latin typeface="Calibri" panose="020F0502020204030204" pitchFamily="34" charset="0"/>
                <a:cs typeface="Calibri" panose="020F0502020204030204" pitchFamily="34" charset="0"/>
              </a:rPr>
              <a:t>utilized in accordance with the approved budget of the SK</a:t>
            </a:r>
            <a:r>
              <a:rPr lang="en-PH" sz="2800" b="1" kern="0" dirty="0">
                <a:solidFill>
                  <a:schemeClr val="bg2">
                    <a:lumMod val="25000"/>
                  </a:schemeClr>
                </a:solidFill>
                <a:latin typeface="Calibri" panose="020F0502020204030204" pitchFamily="34" charset="0"/>
                <a:cs typeface="Calibri" panose="020F0502020204030204" pitchFamily="34" charset="0"/>
              </a:rPr>
              <a:t> </a:t>
            </a:r>
            <a:endParaRPr lang="en-PH" sz="2800" b="1" dirty="0">
              <a:solidFill>
                <a:schemeClr val="bg2">
                  <a:lumMod val="25000"/>
                </a:schemeClr>
              </a:solidFill>
              <a:latin typeface="Calibri" panose="020F0502020204030204" pitchFamily="34" charset="0"/>
              <a:cs typeface="Calibri" panose="020F0502020204030204" pitchFamily="34" charset="0"/>
            </a:endParaRPr>
          </a:p>
        </p:txBody>
      </p:sp>
      <p:sp>
        <p:nvSpPr>
          <p:cNvPr id="10" name="Rectangle 9"/>
          <p:cNvSpPr/>
          <p:nvPr/>
        </p:nvSpPr>
        <p:spPr>
          <a:xfrm>
            <a:off x="7851163" y="838808"/>
            <a:ext cx="4308180"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0" y="2830882"/>
            <a:ext cx="4024566" cy="5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a:off x="7050376" y="5847412"/>
            <a:ext cx="4953600" cy="369332"/>
          </a:xfrm>
          <a:prstGeom prst="rect">
            <a:avLst/>
          </a:prstGeom>
        </p:spPr>
        <p:txBody>
          <a:bodyPr wrap="none">
            <a:spAutoFit/>
          </a:bodyPr>
          <a:lstStyle/>
          <a:p>
            <a:pPr defTabSz="457200">
              <a:defRPr/>
            </a:pPr>
            <a:r>
              <a:rPr lang="en-PH" kern="0" dirty="0">
                <a:solidFill>
                  <a:prstClr val="black"/>
                </a:solidFill>
                <a:latin typeface="Century Gothic" panose="020B0502020202020204"/>
              </a:rPr>
              <a:t>(Section 20(</a:t>
            </a:r>
            <a:r>
              <a:rPr lang="id-ID" kern="0" dirty="0">
                <a:solidFill>
                  <a:prstClr val="black"/>
                </a:solidFill>
                <a:latin typeface="Century Gothic" panose="020B0502020202020204"/>
              </a:rPr>
              <a:t>c</a:t>
            </a:r>
            <a:r>
              <a:rPr lang="en-PH" kern="0" dirty="0">
                <a:solidFill>
                  <a:prstClr val="black"/>
                </a:solidFill>
                <a:latin typeface="Century Gothic" panose="020B0502020202020204"/>
              </a:rPr>
              <a:t>) of the IRR of R.A. No.  10742)</a:t>
            </a:r>
          </a:p>
        </p:txBody>
      </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146982399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6" presetClass="emph" presetSubtype="0" fill="hold" grpId="1" nodeType="with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par>
                                <p:cTn id="12" presetID="26" presetClass="emph" presetSubtype="0" fill="hold" grpId="1"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8"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
            <a:ext cx="12192000" cy="4911030"/>
          </a:xfrm>
          <a:prstGeom prst="rect">
            <a:avLst/>
          </a:prstGeom>
        </p:spPr>
      </p:pic>
      <p:sp>
        <p:nvSpPr>
          <p:cNvPr id="26" name="Rectangle 25"/>
          <p:cNvSpPr/>
          <p:nvPr/>
        </p:nvSpPr>
        <p:spPr>
          <a:xfrm>
            <a:off x="0" y="1"/>
            <a:ext cx="12192000" cy="491103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7" name="Rectangle 26"/>
          <p:cNvSpPr/>
          <p:nvPr/>
        </p:nvSpPr>
        <p:spPr>
          <a:xfrm>
            <a:off x="0" y="4911030"/>
            <a:ext cx="12192000" cy="434109"/>
          </a:xfrm>
          <a:prstGeom prst="rect">
            <a:avLst/>
          </a:prstGeom>
          <a:gradFill flip="none" rotWithShape="1">
            <a:gsLst>
              <a:gs pos="0">
                <a:srgbClr val="24496E"/>
              </a:gs>
              <a:gs pos="50000">
                <a:schemeClr val="accent1">
                  <a:lumMod val="75000"/>
                </a:schemeClr>
              </a:gs>
              <a:gs pos="100000">
                <a:schemeClr val="tx2">
                  <a:lumMod val="60000"/>
                  <a:lumOff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grpSp>
        <p:nvGrpSpPr>
          <p:cNvPr id="11" name="Group 10"/>
          <p:cNvGrpSpPr/>
          <p:nvPr/>
        </p:nvGrpSpPr>
        <p:grpSpPr>
          <a:xfrm>
            <a:off x="1085247" y="-15663"/>
            <a:ext cx="4441371" cy="6435346"/>
            <a:chOff x="5474710" y="1268760"/>
            <a:chExt cx="2271336" cy="3108476"/>
          </a:xfrm>
        </p:grpSpPr>
        <p:pic>
          <p:nvPicPr>
            <p:cNvPr id="17"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p:cNvSpPr>
            <a:spLocks noChangeArrowheads="1"/>
          </p:cNvSpPr>
          <p:nvPr/>
        </p:nvSpPr>
        <p:spPr bwMode="auto">
          <a:xfrm>
            <a:off x="6611865" y="1615726"/>
            <a:ext cx="5418006" cy="347787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0" dirty="0">
                <a:solidFill>
                  <a:schemeClr val="tx1">
                    <a:lumMod val="85000"/>
                    <a:lumOff val="15000"/>
                  </a:schemeClr>
                </a:solidFill>
                <a:latin typeface="Franklin Gothic Demi" panose="020B0703020102020204" pitchFamily="34" charset="0"/>
              </a:rPr>
              <a:t>RA 10742</a:t>
            </a:r>
            <a:endParaRPr lang="id-ID" altLang="en-US" sz="11000" dirty="0">
              <a:solidFill>
                <a:schemeClr val="tx1">
                  <a:lumMod val="85000"/>
                  <a:lumOff val="15000"/>
                </a:schemeClr>
              </a:solidFill>
              <a:latin typeface="Franklin Gothic Demi" panose="020B0703020102020204" pitchFamily="34" charset="0"/>
            </a:endParaRPr>
          </a:p>
        </p:txBody>
      </p:sp>
      <p:sp>
        <p:nvSpPr>
          <p:cNvPr id="25" name="Rectangle 24"/>
          <p:cNvSpPr/>
          <p:nvPr/>
        </p:nvSpPr>
        <p:spPr>
          <a:xfrm>
            <a:off x="6527793" y="1680191"/>
            <a:ext cx="62659" cy="348237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2">
                  <a:lumMod val="25000"/>
                </a:schemeClr>
              </a:solidFill>
            </a:endParaRPr>
          </a:p>
        </p:txBody>
      </p:sp>
    </p:spTree>
    <p:extLst>
      <p:ext uri="{BB962C8B-B14F-4D97-AF65-F5344CB8AC3E}">
        <p14:creationId xmlns:p14="http://schemas.microsoft.com/office/powerpoint/2010/main" val="3976589630"/>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outVertical)">
                                      <p:cBhvr>
                                        <p:cTn id="15" dur="2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 calcmode="lin" valueType="num">
                                      <p:cBhvr additive="base">
                                        <p:cTn id="2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19" grpId="0" uiExpand="1" build="p"/>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1" y="187890"/>
            <a:ext cx="2805298"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10742</a:t>
            </a: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
        <p:nvSpPr>
          <p:cNvPr id="6" name="Rectangle 5"/>
          <p:cNvSpPr/>
          <p:nvPr/>
        </p:nvSpPr>
        <p:spPr>
          <a:xfrm>
            <a:off x="4118700" y="718059"/>
            <a:ext cx="7508688" cy="4401205"/>
          </a:xfrm>
          <a:prstGeom prst="rect">
            <a:avLst/>
          </a:prstGeom>
          <a:noFill/>
          <a:ln w="9525" cap="rnd" cmpd="sng" algn="ctr">
            <a:noFill/>
            <a:prstDash val="solid"/>
          </a:ln>
          <a:effectLst/>
        </p:spPr>
        <p:txBody>
          <a:bodyPr wrap="square" anchor="ctr">
            <a:spAutoFit/>
          </a:bodyPr>
          <a:lstStyle/>
          <a:p>
            <a:pPr marL="342900" indent="-342900" eaLnBrk="1" hangingPunct="1">
              <a:buFont typeface="Courier New" panose="02070309020205020404" pitchFamily="49" charset="0"/>
              <a:buChar char="o"/>
              <a:defRPr/>
            </a:pPr>
            <a:r>
              <a:rPr lang="en-PH" altLang="en-US" sz="2800" dirty="0">
                <a:solidFill>
                  <a:schemeClr val="bg1"/>
                </a:solidFill>
              </a:rPr>
              <a:t>Equitable access to Quality Education</a:t>
            </a:r>
          </a:p>
          <a:p>
            <a:pPr marL="342900" indent="-342900" eaLnBrk="1" hangingPunct="1">
              <a:buFont typeface="Courier New" panose="02070309020205020404" pitchFamily="49" charset="0"/>
              <a:buChar char="o"/>
              <a:defRPr/>
            </a:pPr>
            <a:r>
              <a:rPr lang="en-PH" sz="2800" dirty="0">
                <a:solidFill>
                  <a:schemeClr val="bg1"/>
                </a:solidFill>
              </a:rPr>
              <a:t>Environmental Protection </a:t>
            </a:r>
          </a:p>
          <a:p>
            <a:pPr marL="342900" indent="-342900" eaLnBrk="1" hangingPunct="1">
              <a:buFont typeface="Courier New" panose="02070309020205020404" pitchFamily="49" charset="0"/>
              <a:buChar char="o"/>
              <a:defRPr/>
            </a:pPr>
            <a:r>
              <a:rPr lang="en-PH" sz="2800" dirty="0">
                <a:solidFill>
                  <a:schemeClr val="bg1"/>
                </a:solidFill>
              </a:rPr>
              <a:t>Climate Change Adaptation</a:t>
            </a:r>
          </a:p>
          <a:p>
            <a:pPr marL="342900" indent="-342900" eaLnBrk="1" hangingPunct="1">
              <a:buFont typeface="Courier New" panose="02070309020205020404" pitchFamily="49" charset="0"/>
              <a:buChar char="o"/>
              <a:defRPr/>
            </a:pPr>
            <a:r>
              <a:rPr lang="en-PH" sz="2800" dirty="0">
                <a:solidFill>
                  <a:schemeClr val="bg1"/>
                </a:solidFill>
              </a:rPr>
              <a:t>Disaster Risk Reduction and Resiliency</a:t>
            </a:r>
          </a:p>
          <a:p>
            <a:pPr marL="342900" indent="-342900" eaLnBrk="1" hangingPunct="1">
              <a:buFont typeface="Courier New" panose="02070309020205020404" pitchFamily="49" charset="0"/>
              <a:buChar char="o"/>
              <a:defRPr/>
            </a:pPr>
            <a:r>
              <a:rPr lang="en-PH" sz="2800" dirty="0">
                <a:solidFill>
                  <a:schemeClr val="bg1"/>
                </a:solidFill>
              </a:rPr>
              <a:t>Youth Employment and Livelihood</a:t>
            </a:r>
          </a:p>
          <a:p>
            <a:pPr marL="342900" indent="-342900">
              <a:buFont typeface="Courier New" panose="02070309020205020404" pitchFamily="49" charset="0"/>
              <a:buChar char="o"/>
              <a:defRPr/>
            </a:pPr>
            <a:r>
              <a:rPr lang="en-PH" sz="2800" dirty="0">
                <a:solidFill>
                  <a:schemeClr val="bg1"/>
                </a:solidFill>
              </a:rPr>
              <a:t>Health and Anti-drug Abuse</a:t>
            </a:r>
          </a:p>
          <a:p>
            <a:pPr marL="342900" indent="-342900" eaLnBrk="1" hangingPunct="1">
              <a:buFont typeface="Courier New" panose="02070309020205020404" pitchFamily="49" charset="0"/>
              <a:buChar char="o"/>
              <a:defRPr/>
            </a:pPr>
            <a:r>
              <a:rPr lang="en-PH" sz="2800" dirty="0">
                <a:solidFill>
                  <a:schemeClr val="bg1"/>
                </a:solidFill>
              </a:rPr>
              <a:t>Gender Sensitivity</a:t>
            </a:r>
          </a:p>
          <a:p>
            <a:pPr marL="342900" indent="-342900" eaLnBrk="1" hangingPunct="1">
              <a:buFont typeface="Courier New" panose="02070309020205020404" pitchFamily="49" charset="0"/>
              <a:buChar char="o"/>
              <a:defRPr/>
            </a:pPr>
            <a:r>
              <a:rPr lang="en-PH" sz="2800" dirty="0">
                <a:solidFill>
                  <a:schemeClr val="bg1"/>
                </a:solidFill>
              </a:rPr>
              <a:t>Sports Development</a:t>
            </a:r>
          </a:p>
          <a:p>
            <a:pPr marL="342900" indent="-342900" eaLnBrk="1" hangingPunct="1">
              <a:buFont typeface="Courier New" panose="02070309020205020404" pitchFamily="49" charset="0"/>
              <a:buChar char="o"/>
              <a:defRPr/>
            </a:pPr>
            <a:r>
              <a:rPr lang="en-PH" sz="2800" dirty="0">
                <a:solidFill>
                  <a:schemeClr val="bg1"/>
                </a:solidFill>
              </a:rPr>
              <a:t>Capability Building which emphasizes leadership training</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2" name="Rectangle 11"/>
          <p:cNvSpPr/>
          <p:nvPr/>
        </p:nvSpPr>
        <p:spPr>
          <a:xfrm>
            <a:off x="4209907" y="5837322"/>
            <a:ext cx="5229317" cy="369332"/>
          </a:xfrm>
          <a:prstGeom prst="rect">
            <a:avLst/>
          </a:prstGeom>
        </p:spPr>
        <p:txBody>
          <a:bodyPr wrap="none">
            <a:spAutoFit/>
          </a:bodyPr>
          <a:lstStyle/>
          <a:p>
            <a:pPr defTabSz="457200">
              <a:defRPr/>
            </a:pPr>
            <a:r>
              <a:rPr lang="en-PH" i="1" kern="0" dirty="0">
                <a:solidFill>
                  <a:schemeClr val="bg1"/>
                </a:solidFill>
                <a:latin typeface="Century Gothic" panose="020B0502020202020204"/>
              </a:rPr>
              <a:t>(Sections 20a and 20c of the IRR of RA 10742)</a:t>
            </a:r>
          </a:p>
        </p:txBody>
      </p:sp>
    </p:spTree>
    <p:extLst>
      <p:ext uri="{BB962C8B-B14F-4D97-AF65-F5344CB8AC3E}">
        <p14:creationId xmlns:p14="http://schemas.microsoft.com/office/powerpoint/2010/main" val="1969225179"/>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calcmode="lin" valueType="num">
                                      <p:cBhvr additive="base">
                                        <p:cTn id="3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 presetClass="entr" presetSubtype="4" fill="hold" nodeType="after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additive="base">
                                        <p:cTn id="4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3000"/>
                            </p:stCondLst>
                            <p:childTnLst>
                              <p:par>
                                <p:cTn id="45" presetID="2" presetClass="entr" presetSubtype="4" fill="hold" nodeType="after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additive="base">
                                        <p:cTn id="4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49" fill="hold">
                            <p:stCondLst>
                              <p:cond delay="3500"/>
                            </p:stCondLst>
                            <p:childTnLst>
                              <p:par>
                                <p:cTn id="50" presetID="2" presetClass="entr" presetSubtype="4" fill="hold" nodeType="after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 calcmode="lin" valueType="num">
                                      <p:cBhvr additive="base">
                                        <p:cTn id="52"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54" fill="hold">
                            <p:stCondLst>
                              <p:cond delay="4000"/>
                            </p:stCondLst>
                            <p:childTnLst>
                              <p:par>
                                <p:cTn id="55" presetID="2" presetClass="entr" presetSubtype="4" fill="hold" nodeType="after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 calcmode="lin" valueType="num">
                                      <p:cBhvr additive="base">
                                        <p:cTn id="5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1" y="187890"/>
            <a:ext cx="2805298"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11768</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
        <p:nvSpPr>
          <p:cNvPr id="6" name="Rectangle 5"/>
          <p:cNvSpPr/>
          <p:nvPr/>
        </p:nvSpPr>
        <p:spPr>
          <a:xfrm>
            <a:off x="4136569" y="398611"/>
            <a:ext cx="7775683" cy="5693866"/>
          </a:xfrm>
          <a:prstGeom prst="rect">
            <a:avLst/>
          </a:prstGeom>
          <a:noFill/>
          <a:ln w="9525" cap="rnd" cmpd="sng" algn="ctr">
            <a:noFill/>
            <a:prstDash val="solid"/>
          </a:ln>
          <a:effectLst/>
        </p:spPr>
        <p:txBody>
          <a:bodyPr wrap="square" anchor="ctr">
            <a:spAutoFit/>
          </a:bodyPr>
          <a:lstStyle/>
          <a:p>
            <a:pPr eaLnBrk="1" hangingPunct="1">
              <a:defRPr/>
            </a:pPr>
            <a:r>
              <a:rPr lang="en-PH" altLang="en-US" sz="2800" dirty="0">
                <a:solidFill>
                  <a:schemeClr val="bg1"/>
                </a:solidFill>
              </a:rPr>
              <a:t>Sec. 4 of RA 11768 amended Section 16 of RA 10742 </a:t>
            </a:r>
          </a:p>
          <a:p>
            <a:pPr eaLnBrk="1" hangingPunct="1">
              <a:defRPr/>
            </a:pPr>
            <a:endParaRPr lang="en-PH" altLang="en-US" sz="2800" dirty="0">
              <a:solidFill>
                <a:schemeClr val="bg1"/>
              </a:solidFill>
            </a:endParaRPr>
          </a:p>
          <a:p>
            <a:pPr eaLnBrk="1" hangingPunct="1">
              <a:defRPr/>
            </a:pPr>
            <a:r>
              <a:rPr lang="en-PH" altLang="en-US" sz="2800" dirty="0">
                <a:solidFill>
                  <a:schemeClr val="bg1"/>
                </a:solidFill>
              </a:rPr>
              <a:t>(6)  The SK members including the SK Treasurer shall receive a monthly honoraria chargeable against the SK Fund,  in addition to any other compensation provided by this Act and shall be granted at the end of every regular monthly SK meetings. Provided, that the monthly honorarium shall not exceed the monthly compensation received by their SK Chairperson.  Provided, further that, </a:t>
            </a:r>
            <a:r>
              <a:rPr lang="en-PH" altLang="en-US" sz="2800" b="1" dirty="0">
                <a:solidFill>
                  <a:srgbClr val="FF0000"/>
                </a:solidFill>
              </a:rPr>
              <a:t>not more than 25% of the SK Fund</a:t>
            </a:r>
            <a:r>
              <a:rPr lang="en-PH" altLang="en-US" sz="2800" dirty="0">
                <a:solidFill>
                  <a:schemeClr val="bg1"/>
                </a:solidFill>
              </a:rPr>
              <a:t> shall be allocated for PS. The DBM shall issue the necessary guidelines implementing this provision.</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4207510316"/>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1" y="187890"/>
            <a:ext cx="2805298"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11768</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
        <p:nvSpPr>
          <p:cNvPr id="6" name="Rectangle 5"/>
          <p:cNvSpPr/>
          <p:nvPr/>
        </p:nvSpPr>
        <p:spPr>
          <a:xfrm>
            <a:off x="4136569" y="398615"/>
            <a:ext cx="7775683" cy="5693866"/>
          </a:xfrm>
          <a:prstGeom prst="rect">
            <a:avLst/>
          </a:prstGeom>
          <a:noFill/>
          <a:ln w="9525" cap="rnd" cmpd="sng" algn="ctr">
            <a:noFill/>
            <a:prstDash val="solid"/>
          </a:ln>
          <a:effectLst/>
        </p:spPr>
        <p:txBody>
          <a:bodyPr wrap="square" anchor="ctr">
            <a:spAutoFit/>
          </a:bodyPr>
          <a:lstStyle/>
          <a:p>
            <a:pPr eaLnBrk="1" hangingPunct="1">
              <a:defRPr/>
            </a:pPr>
            <a:r>
              <a:rPr lang="en-PH" altLang="en-US" sz="2800" dirty="0">
                <a:solidFill>
                  <a:schemeClr val="bg1"/>
                </a:solidFill>
              </a:rPr>
              <a:t>Sec. 14 of R.A. No. 11768</a:t>
            </a:r>
          </a:p>
          <a:p>
            <a:pPr eaLnBrk="1" hangingPunct="1">
              <a:defRPr/>
            </a:pPr>
            <a:r>
              <a:rPr lang="en-PH" altLang="en-US" sz="2800" b="1" dirty="0">
                <a:solidFill>
                  <a:schemeClr val="bg1"/>
                </a:solidFill>
              </a:rPr>
              <a:t>IMPLEMENTING RULES AND REGULATIONS</a:t>
            </a:r>
          </a:p>
          <a:p>
            <a:pPr eaLnBrk="1" hangingPunct="1">
              <a:defRPr/>
            </a:pPr>
            <a:endParaRPr lang="en-PH" altLang="en-US" sz="2800" dirty="0">
              <a:solidFill>
                <a:schemeClr val="bg1"/>
              </a:solidFill>
            </a:endParaRPr>
          </a:p>
          <a:p>
            <a:pPr algn="just" eaLnBrk="1" hangingPunct="1">
              <a:defRPr/>
            </a:pPr>
            <a:r>
              <a:rPr lang="en-PH" altLang="en-US" sz="2800" dirty="0">
                <a:solidFill>
                  <a:schemeClr val="bg1"/>
                </a:solidFill>
              </a:rPr>
              <a:t>The DILG, the DBM, the Commission on Elections, the National Youth Commission, and other concerned government agencies shall promulgate the necessary implementing rules and regulation within sixty (60) days upon the effectivity of this Act.</a:t>
            </a:r>
          </a:p>
          <a:p>
            <a:pPr algn="just" eaLnBrk="1" hangingPunct="1">
              <a:defRPr/>
            </a:pPr>
            <a:endParaRPr lang="en-PH" altLang="en-US" sz="2800" dirty="0">
              <a:solidFill>
                <a:schemeClr val="bg1"/>
              </a:solidFill>
            </a:endParaRPr>
          </a:p>
          <a:p>
            <a:pPr algn="just" eaLnBrk="1" hangingPunct="1">
              <a:defRPr/>
            </a:pPr>
            <a:r>
              <a:rPr lang="en-PH" altLang="en-US" sz="2800" b="1" dirty="0">
                <a:solidFill>
                  <a:schemeClr val="bg1"/>
                </a:solidFill>
              </a:rPr>
              <a:t>DBM LBC No. 148 dated December 23, 2022 </a:t>
            </a:r>
          </a:p>
          <a:p>
            <a:pPr algn="just" eaLnBrk="1" hangingPunct="1">
              <a:defRPr/>
            </a:pPr>
            <a:r>
              <a:rPr lang="en-PH" altLang="en-US" sz="2800" dirty="0">
                <a:solidFill>
                  <a:schemeClr val="bg1"/>
                </a:solidFill>
              </a:rPr>
              <a:t>Implementing Guidelines on the grant of Honorarium to SK Officials pursuant to R.A. No. 11768</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3513537941"/>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1" y="187890"/>
            <a:ext cx="2805298"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lgn="ctr">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Audit Thrust for Sangguniang Kabataan</a:t>
            </a: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
        <p:nvSpPr>
          <p:cNvPr id="6" name="Rectangle 5"/>
          <p:cNvSpPr/>
          <p:nvPr/>
        </p:nvSpPr>
        <p:spPr>
          <a:xfrm>
            <a:off x="3281819" y="2553046"/>
            <a:ext cx="8630433" cy="1384995"/>
          </a:xfrm>
          <a:prstGeom prst="rect">
            <a:avLst/>
          </a:prstGeom>
          <a:noFill/>
          <a:ln w="9525" cap="rnd" cmpd="sng" algn="ctr">
            <a:noFill/>
            <a:prstDash val="solid"/>
          </a:ln>
          <a:effectLst/>
        </p:spPr>
        <p:txBody>
          <a:bodyPr wrap="square" anchor="ctr">
            <a:spAutoFit/>
          </a:bodyPr>
          <a:lstStyle/>
          <a:p>
            <a:pPr eaLnBrk="1" hangingPunct="1">
              <a:defRPr/>
            </a:pPr>
            <a:endParaRPr lang="en-PH" altLang="en-US" sz="2800" dirty="0">
              <a:solidFill>
                <a:schemeClr val="bg1"/>
              </a:solidFill>
            </a:endParaRPr>
          </a:p>
          <a:p>
            <a:pPr eaLnBrk="1" hangingPunct="1">
              <a:defRPr/>
            </a:pPr>
            <a:endParaRPr lang="en-PH" altLang="en-US" sz="2800" dirty="0">
              <a:solidFill>
                <a:schemeClr val="bg1"/>
              </a:solidFill>
            </a:endParaRPr>
          </a:p>
          <a:p>
            <a:pPr marL="342900" indent="-342900" eaLnBrk="1" hangingPunct="1">
              <a:buFont typeface="Courier New" panose="02070309020205020404" pitchFamily="49" charset="0"/>
              <a:buChar char="o"/>
              <a:defRPr/>
            </a:pPr>
            <a:endParaRPr lang="id-ID" sz="2800" dirty="0">
              <a:solidFill>
                <a:schemeClr val="bg1"/>
              </a:solidFill>
            </a:endParaRP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7" name="TextBox 6">
            <a:extLst>
              <a:ext uri="{FF2B5EF4-FFF2-40B4-BE49-F238E27FC236}">
                <a16:creationId xmlns:a16="http://schemas.microsoft.com/office/drawing/2014/main" id="{58BE936B-4048-0ED8-BC1C-3653A1D22178}"/>
              </a:ext>
            </a:extLst>
          </p:cNvPr>
          <p:cNvSpPr txBox="1"/>
          <p:nvPr/>
        </p:nvSpPr>
        <p:spPr>
          <a:xfrm>
            <a:off x="4352544" y="347607"/>
            <a:ext cx="7559708" cy="6247864"/>
          </a:xfrm>
          <a:prstGeom prst="rect">
            <a:avLst/>
          </a:prstGeom>
          <a:noFill/>
        </p:spPr>
        <p:txBody>
          <a:bodyPr wrap="square" rtlCol="0">
            <a:spAutoFit/>
          </a:bodyPr>
          <a:lstStyle/>
          <a:p>
            <a:pPr marL="285750" indent="-285750">
              <a:buFont typeface="Arial" panose="020B0604020202020204" pitchFamily="34" charset="0"/>
              <a:buChar char="•"/>
            </a:pPr>
            <a:r>
              <a:rPr lang="en-PH" sz="2500" dirty="0">
                <a:solidFill>
                  <a:schemeClr val="bg1"/>
                </a:solidFill>
              </a:rPr>
              <a:t>SPECIFIC AUDIT INSTRUCTIONS FOR LGUs per Unnumbered Memorandum dated October 11, 2023</a:t>
            </a:r>
          </a:p>
          <a:p>
            <a:endParaRPr lang="en-PH" sz="2500" dirty="0">
              <a:solidFill>
                <a:schemeClr val="bg1"/>
              </a:solidFill>
            </a:endParaRPr>
          </a:p>
          <a:p>
            <a:pPr marL="285750" indent="-285750">
              <a:buFont typeface="Arial" panose="020B0604020202020204" pitchFamily="34" charset="0"/>
              <a:buChar char="•"/>
            </a:pPr>
            <a:r>
              <a:rPr lang="en-PH" sz="2500" dirty="0">
                <a:solidFill>
                  <a:schemeClr val="bg1"/>
                </a:solidFill>
              </a:rPr>
              <a:t>SUPPLEMENTAL GENERAL AUDIT INSTRUCTIONS per Unnumbered Memorandum dated March 19, 2024</a:t>
            </a:r>
          </a:p>
          <a:p>
            <a:pPr marL="285750" indent="-285750">
              <a:buFont typeface="Arial" panose="020B0604020202020204" pitchFamily="34" charset="0"/>
              <a:buChar char="•"/>
            </a:pPr>
            <a:endParaRPr lang="en-PH" sz="2500" dirty="0">
              <a:solidFill>
                <a:schemeClr val="bg1"/>
              </a:solidFill>
            </a:endParaRPr>
          </a:p>
          <a:p>
            <a:r>
              <a:rPr lang="en-PH" sz="2500" dirty="0">
                <a:solidFill>
                  <a:schemeClr val="bg1"/>
                </a:solidFill>
              </a:rPr>
              <a:t>For SKs without separate bank accounts – the audit thereof shall be performed during the audit of the Barangays.</a:t>
            </a:r>
          </a:p>
          <a:p>
            <a:endParaRPr lang="en-PH" sz="2500" dirty="0">
              <a:solidFill>
                <a:schemeClr val="bg1"/>
              </a:solidFill>
            </a:endParaRPr>
          </a:p>
          <a:p>
            <a:r>
              <a:rPr lang="en-PH" sz="2500" dirty="0">
                <a:solidFill>
                  <a:schemeClr val="bg1"/>
                </a:solidFill>
              </a:rPr>
              <a:t>For SKs with separate bank accounts – the audit shall cover the period from the date they opened their separate bank accounts until the end of CY 2023</a:t>
            </a:r>
          </a:p>
          <a:p>
            <a:endParaRPr lang="en-PH" sz="2500" dirty="0">
              <a:solidFill>
                <a:schemeClr val="bg1"/>
              </a:solidFill>
            </a:endParaRPr>
          </a:p>
          <a:p>
            <a:r>
              <a:rPr lang="en-PH" sz="2500" dirty="0">
                <a:solidFill>
                  <a:schemeClr val="bg1"/>
                </a:solidFill>
              </a:rPr>
              <a:t>R.A. No. 10742 and its IRR</a:t>
            </a:r>
          </a:p>
          <a:p>
            <a:r>
              <a:rPr lang="en-PH" sz="2500" dirty="0">
                <a:solidFill>
                  <a:schemeClr val="bg1"/>
                </a:solidFill>
              </a:rPr>
              <a:t>R.A. No. 10768 and its IRR</a:t>
            </a:r>
          </a:p>
        </p:txBody>
      </p:sp>
    </p:spTree>
    <p:extLst>
      <p:ext uri="{BB962C8B-B14F-4D97-AF65-F5344CB8AC3E}">
        <p14:creationId xmlns:p14="http://schemas.microsoft.com/office/powerpoint/2010/main" val="2131992963"/>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nodePh="1">
                                  <p:stCondLst>
                                    <p:cond delay="0"/>
                                  </p:stCondLst>
                                  <p:endCondLst>
                                    <p:cond evt="begin" delay="0">
                                      <p:tn val="15"/>
                                    </p:cond>
                                  </p:end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1" y="187890"/>
            <a:ext cx="2805298"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11768</a:t>
            </a: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
        <p:nvSpPr>
          <p:cNvPr id="6" name="Rectangle 5"/>
          <p:cNvSpPr/>
          <p:nvPr/>
        </p:nvSpPr>
        <p:spPr>
          <a:xfrm>
            <a:off x="3927408" y="580856"/>
            <a:ext cx="7984843" cy="4832092"/>
          </a:xfrm>
          <a:prstGeom prst="rect">
            <a:avLst/>
          </a:prstGeom>
          <a:noFill/>
          <a:ln w="9525" cap="rnd" cmpd="sng" algn="ctr">
            <a:noFill/>
            <a:prstDash val="solid"/>
          </a:ln>
          <a:effectLst/>
        </p:spPr>
        <p:txBody>
          <a:bodyPr wrap="square" anchor="ctr">
            <a:spAutoFit/>
          </a:bodyPr>
          <a:lstStyle/>
          <a:p>
            <a:pPr marL="342900" indent="-342900" eaLnBrk="1" hangingPunct="1">
              <a:buFont typeface="Courier New" panose="02070309020205020404" pitchFamily="49" charset="0"/>
              <a:buChar char="o"/>
              <a:defRPr/>
            </a:pPr>
            <a:r>
              <a:rPr lang="en-PH" altLang="en-US" sz="2800" dirty="0">
                <a:solidFill>
                  <a:schemeClr val="bg1"/>
                </a:solidFill>
              </a:rPr>
              <a:t>Health</a:t>
            </a:r>
          </a:p>
          <a:p>
            <a:pPr marL="342900" indent="-342900" eaLnBrk="1" hangingPunct="1">
              <a:buFont typeface="Courier New" panose="02070309020205020404" pitchFamily="49" charset="0"/>
              <a:buChar char="o"/>
              <a:defRPr/>
            </a:pPr>
            <a:r>
              <a:rPr lang="en-PH" altLang="en-US" sz="2800" dirty="0">
                <a:solidFill>
                  <a:schemeClr val="bg1"/>
                </a:solidFill>
              </a:rPr>
              <a:t>Education</a:t>
            </a:r>
          </a:p>
          <a:p>
            <a:pPr marL="342900" indent="-342900" eaLnBrk="1" hangingPunct="1">
              <a:buFont typeface="Courier New" panose="02070309020205020404" pitchFamily="49" charset="0"/>
              <a:buChar char="o"/>
              <a:defRPr/>
            </a:pPr>
            <a:r>
              <a:rPr lang="en-PH" sz="2800" dirty="0">
                <a:solidFill>
                  <a:schemeClr val="bg1"/>
                </a:solidFill>
              </a:rPr>
              <a:t>Environment </a:t>
            </a:r>
          </a:p>
          <a:p>
            <a:pPr marL="342900" indent="-342900" eaLnBrk="1" hangingPunct="1">
              <a:buFont typeface="Courier New" panose="02070309020205020404" pitchFamily="49" charset="0"/>
              <a:buChar char="o"/>
              <a:defRPr/>
            </a:pPr>
            <a:r>
              <a:rPr lang="en-PH" sz="2800" dirty="0">
                <a:solidFill>
                  <a:schemeClr val="bg1"/>
                </a:solidFill>
              </a:rPr>
              <a:t>Global Mobility</a:t>
            </a:r>
          </a:p>
          <a:p>
            <a:pPr marL="342900" indent="-342900" eaLnBrk="1" hangingPunct="1">
              <a:buFont typeface="Courier New" panose="02070309020205020404" pitchFamily="49" charset="0"/>
              <a:buChar char="o"/>
              <a:defRPr/>
            </a:pPr>
            <a:r>
              <a:rPr lang="en-PH" sz="2800" dirty="0">
                <a:solidFill>
                  <a:schemeClr val="bg1"/>
                </a:solidFill>
              </a:rPr>
              <a:t>Active Citizenship</a:t>
            </a:r>
          </a:p>
          <a:p>
            <a:pPr marL="342900" indent="-342900" eaLnBrk="1" hangingPunct="1">
              <a:buFont typeface="Courier New" panose="02070309020205020404" pitchFamily="49" charset="0"/>
              <a:buChar char="o"/>
              <a:defRPr/>
            </a:pPr>
            <a:r>
              <a:rPr lang="en-PH" sz="2800" dirty="0">
                <a:solidFill>
                  <a:schemeClr val="bg1"/>
                </a:solidFill>
              </a:rPr>
              <a:t>Governance</a:t>
            </a:r>
          </a:p>
          <a:p>
            <a:pPr marL="342900" indent="-342900" eaLnBrk="1" hangingPunct="1">
              <a:buFont typeface="Courier New" panose="02070309020205020404" pitchFamily="49" charset="0"/>
              <a:buChar char="o"/>
              <a:defRPr/>
            </a:pPr>
            <a:r>
              <a:rPr lang="en-PH" sz="2800" dirty="0">
                <a:solidFill>
                  <a:schemeClr val="bg1"/>
                </a:solidFill>
              </a:rPr>
              <a:t>Social Equity and Inclusion</a:t>
            </a:r>
          </a:p>
          <a:p>
            <a:pPr marL="342900" indent="-342900" eaLnBrk="1" hangingPunct="1">
              <a:buFont typeface="Courier New" panose="02070309020205020404" pitchFamily="49" charset="0"/>
              <a:buChar char="o"/>
              <a:defRPr/>
            </a:pPr>
            <a:r>
              <a:rPr lang="en-PH" sz="2800" dirty="0">
                <a:solidFill>
                  <a:schemeClr val="bg1"/>
                </a:solidFill>
              </a:rPr>
              <a:t>Peace-building and Security</a:t>
            </a:r>
          </a:p>
          <a:p>
            <a:pPr marL="342900" indent="-342900" eaLnBrk="1" hangingPunct="1">
              <a:buFont typeface="Courier New" panose="02070309020205020404" pitchFamily="49" charset="0"/>
              <a:buChar char="o"/>
              <a:defRPr/>
            </a:pPr>
            <a:r>
              <a:rPr lang="en-PH" sz="2800" dirty="0">
                <a:solidFill>
                  <a:schemeClr val="bg1"/>
                </a:solidFill>
              </a:rPr>
              <a:t>Human Rights</a:t>
            </a:r>
          </a:p>
          <a:p>
            <a:pPr marL="342900" indent="-342900" eaLnBrk="1" hangingPunct="1">
              <a:buFont typeface="Courier New" panose="02070309020205020404" pitchFamily="49" charset="0"/>
              <a:buChar char="o"/>
              <a:defRPr/>
            </a:pPr>
            <a:r>
              <a:rPr lang="en-PH" sz="2800" dirty="0">
                <a:solidFill>
                  <a:schemeClr val="bg1"/>
                </a:solidFill>
              </a:rPr>
              <a:t>Gender Equality</a:t>
            </a:r>
          </a:p>
          <a:p>
            <a:pPr marL="342900" indent="-342900" eaLnBrk="1" hangingPunct="1">
              <a:buFont typeface="Courier New" panose="02070309020205020404" pitchFamily="49" charset="0"/>
              <a:buChar char="o"/>
              <a:defRPr/>
            </a:pPr>
            <a:r>
              <a:rPr lang="en-US" sz="2800" dirty="0">
                <a:solidFill>
                  <a:schemeClr val="bg1"/>
                </a:solidFill>
              </a:rPr>
              <a:t>Economic Empowerment</a:t>
            </a:r>
            <a:endParaRPr lang="id-ID" sz="2800" dirty="0">
              <a:solidFill>
                <a:schemeClr val="bg1"/>
              </a:solidFill>
            </a:endParaRP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12" name="Rectangle 11"/>
          <p:cNvSpPr/>
          <p:nvPr/>
        </p:nvSpPr>
        <p:spPr>
          <a:xfrm>
            <a:off x="4209907" y="5837322"/>
            <a:ext cx="3791423" cy="369332"/>
          </a:xfrm>
          <a:prstGeom prst="rect">
            <a:avLst/>
          </a:prstGeom>
        </p:spPr>
        <p:txBody>
          <a:bodyPr wrap="none">
            <a:spAutoFit/>
          </a:bodyPr>
          <a:lstStyle/>
          <a:p>
            <a:pPr defTabSz="457200">
              <a:defRPr/>
            </a:pPr>
            <a:r>
              <a:rPr lang="en-PH" i="1" kern="0" dirty="0">
                <a:solidFill>
                  <a:schemeClr val="bg1"/>
                </a:solidFill>
                <a:latin typeface="Century Gothic" panose="020B0502020202020204"/>
              </a:rPr>
              <a:t>(Sections 6a and c of  RA 11768)</a:t>
            </a:r>
          </a:p>
        </p:txBody>
      </p:sp>
    </p:spTree>
    <p:extLst>
      <p:ext uri="{BB962C8B-B14F-4D97-AF65-F5344CB8AC3E}">
        <p14:creationId xmlns:p14="http://schemas.microsoft.com/office/powerpoint/2010/main" val="2885125390"/>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additive="base">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 calcmode="lin" valueType="num">
                                      <p:cBhvr additive="base">
                                        <p:cTn id="38"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nodeType="after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 calcmode="lin" valueType="num">
                                      <p:cBhvr additive="base">
                                        <p:cTn id="48"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2" presetClass="entr" presetSubtype="4" fill="hold" nodeType="after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 calcmode="lin" valueType="num">
                                      <p:cBhvr additive="base">
                                        <p:cTn id="5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55" fill="hold">
                            <p:stCondLst>
                              <p:cond delay="3500"/>
                            </p:stCondLst>
                            <p:childTnLst>
                              <p:par>
                                <p:cTn id="56" presetID="2" presetClass="entr" presetSubtype="4" fill="hold" nodeType="after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 calcmode="lin" valueType="num">
                                      <p:cBhvr additive="base">
                                        <p:cTn id="58"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000"/>
                            </p:stCondLst>
                            <p:childTnLst>
                              <p:par>
                                <p:cTn id="61" presetID="2" presetClass="entr" presetSubtype="4" fill="hold" nodeType="after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 calcmode="lin" valueType="num">
                                      <p:cBhvr additive="base">
                                        <p:cTn id="6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500"/>
                            </p:stCondLst>
                            <p:childTnLst>
                              <p:par>
                                <p:cTn id="66" presetID="2" presetClass="entr" presetSubtype="4" fill="hold" nodeType="afterEffect">
                                  <p:stCondLst>
                                    <p:cond delay="0"/>
                                  </p:stCondLst>
                                  <p:childTnLst>
                                    <p:set>
                                      <p:cBhvr>
                                        <p:cTn id="67" dur="1" fill="hold">
                                          <p:stCondLst>
                                            <p:cond delay="0"/>
                                          </p:stCondLst>
                                        </p:cTn>
                                        <p:tgtEl>
                                          <p:spTgt spid="6">
                                            <p:txEl>
                                              <p:pRg st="10" end="10"/>
                                            </p:txEl>
                                          </p:spTgt>
                                        </p:tgtEl>
                                        <p:attrNameLst>
                                          <p:attrName>style.visibility</p:attrName>
                                        </p:attrNameLst>
                                      </p:cBhvr>
                                      <p:to>
                                        <p:strVal val="visible"/>
                                      </p:to>
                                    </p:set>
                                    <p:anim calcmode="lin" valueType="num">
                                      <p:cBhvr additive="base">
                                        <p:cTn id="68"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1"/>
          <p:cNvSpPr txBox="1">
            <a:spLocks/>
          </p:cNvSpPr>
          <p:nvPr/>
        </p:nvSpPr>
        <p:spPr bwMode="auto">
          <a:xfrm>
            <a:off x="476520" y="187890"/>
            <a:ext cx="3501119"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Sec. 6 of </a:t>
            </a: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11768</a:t>
            </a: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
        <p:nvSpPr>
          <p:cNvPr id="6" name="Rectangle 5"/>
          <p:cNvSpPr/>
          <p:nvPr/>
        </p:nvSpPr>
        <p:spPr>
          <a:xfrm>
            <a:off x="4101542" y="873249"/>
            <a:ext cx="7810710" cy="4247317"/>
          </a:xfrm>
          <a:prstGeom prst="rect">
            <a:avLst/>
          </a:prstGeom>
          <a:noFill/>
          <a:ln w="9525" cap="rnd" cmpd="sng" algn="ctr">
            <a:noFill/>
            <a:prstDash val="solid"/>
          </a:ln>
          <a:effectLst/>
        </p:spPr>
        <p:txBody>
          <a:bodyPr wrap="square" anchor="ctr">
            <a:spAutoFit/>
          </a:bodyPr>
          <a:lstStyle/>
          <a:p>
            <a:pPr marL="514350" indent="-514350" eaLnBrk="1" hangingPunct="1">
              <a:buAutoNum type="arabicPeriod"/>
              <a:defRPr/>
            </a:pPr>
            <a:r>
              <a:rPr lang="en-US" sz="3000" dirty="0">
                <a:solidFill>
                  <a:schemeClr val="bg1"/>
                </a:solidFill>
              </a:rPr>
              <a:t>student stipend, food, book, and transportation allowance and other educational assistance programs</a:t>
            </a:r>
          </a:p>
          <a:p>
            <a:pPr marL="514350" indent="-514350" eaLnBrk="1" hangingPunct="1">
              <a:buAutoNum type="arabicPeriod"/>
              <a:defRPr/>
            </a:pPr>
            <a:r>
              <a:rPr lang="en-US" sz="3000" dirty="0">
                <a:solidFill>
                  <a:schemeClr val="bg1"/>
                </a:solidFill>
              </a:rPr>
              <a:t>Sports and wellness projects</a:t>
            </a:r>
          </a:p>
          <a:p>
            <a:pPr marL="514350" indent="-514350" eaLnBrk="1" hangingPunct="1">
              <a:buAutoNum type="arabicPeriod"/>
              <a:defRPr/>
            </a:pPr>
            <a:r>
              <a:rPr lang="en-US" sz="3000" dirty="0">
                <a:solidFill>
                  <a:schemeClr val="bg1"/>
                </a:solidFill>
              </a:rPr>
              <a:t>Skills training, summer employment, On-the Job Training and livelihood assistance</a:t>
            </a:r>
          </a:p>
          <a:p>
            <a:pPr marL="514350" indent="-514350" eaLnBrk="1" hangingPunct="1">
              <a:buAutoNum type="arabicPeriod"/>
              <a:defRPr/>
            </a:pPr>
            <a:r>
              <a:rPr lang="en-US" sz="3000" dirty="0">
                <a:solidFill>
                  <a:schemeClr val="bg1"/>
                </a:solidFill>
              </a:rPr>
              <a:t>Projects promoting youth participation and their initiation in agricultural, fishery and forestry enterprises</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2385461443"/>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4101540" y="378873"/>
            <a:ext cx="7810711" cy="5632311"/>
          </a:xfrm>
          <a:prstGeom prst="rect">
            <a:avLst/>
          </a:prstGeom>
          <a:noFill/>
          <a:ln w="9525" cap="rnd" cmpd="sng" algn="ctr">
            <a:noFill/>
            <a:prstDash val="solid"/>
          </a:ln>
          <a:effectLst/>
        </p:spPr>
        <p:txBody>
          <a:bodyPr wrap="square" anchor="ctr">
            <a:spAutoFit/>
          </a:bodyPr>
          <a:lstStyle/>
          <a:p>
            <a:pPr marL="536575" indent="-536575">
              <a:defRPr/>
            </a:pPr>
            <a:r>
              <a:rPr lang="en-US" sz="2800" dirty="0">
                <a:solidFill>
                  <a:schemeClr val="bg1"/>
                </a:solidFill>
              </a:rPr>
              <a:t>5</a:t>
            </a:r>
            <a:r>
              <a:rPr lang="en-US" sz="3000" dirty="0">
                <a:solidFill>
                  <a:schemeClr val="bg1"/>
                </a:solidFill>
              </a:rPr>
              <a:t>.   Programs/activities that will locate the youth at the forefront of climate action, environmental protection and conservation efforts, and enlist their involvement in calamity preparedness, information dissemination and other disaster- related activities</a:t>
            </a:r>
            <a:endParaRPr lang="id-ID" sz="3000" dirty="0">
              <a:solidFill>
                <a:schemeClr val="bg1"/>
              </a:solidFill>
            </a:endParaRPr>
          </a:p>
          <a:p>
            <a:pPr marL="514350" indent="-514350" eaLnBrk="1" hangingPunct="1">
              <a:buAutoNum type="arabicPeriod" startAt="6"/>
              <a:defRPr/>
            </a:pPr>
            <a:r>
              <a:rPr lang="en-US" sz="3000" dirty="0">
                <a:solidFill>
                  <a:schemeClr val="bg1"/>
                </a:solidFill>
              </a:rPr>
              <a:t>capacity-building for grassroots organization and leadership, and values education</a:t>
            </a:r>
          </a:p>
          <a:p>
            <a:pPr marL="514350" indent="-514350" eaLnBrk="1" hangingPunct="1">
              <a:buAutoNum type="arabicPeriod" startAt="6"/>
              <a:defRPr/>
            </a:pPr>
            <a:r>
              <a:rPr lang="en-US" sz="3000" dirty="0">
                <a:solidFill>
                  <a:schemeClr val="bg1"/>
                </a:solidFill>
              </a:rPr>
              <a:t>Programs and activities that address context-specific and intersectional vulnerabilities of young people </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 name="Title 1">
            <a:extLst>
              <a:ext uri="{FF2B5EF4-FFF2-40B4-BE49-F238E27FC236}">
                <a16:creationId xmlns:a16="http://schemas.microsoft.com/office/drawing/2014/main" id="{B58D0A6D-1DA4-96BA-A098-4C771152553A}"/>
              </a:ext>
            </a:extLst>
          </p:cNvPr>
          <p:cNvSpPr txBox="1">
            <a:spLocks/>
          </p:cNvSpPr>
          <p:nvPr/>
        </p:nvSpPr>
        <p:spPr bwMode="auto">
          <a:xfrm>
            <a:off x="476520" y="187890"/>
            <a:ext cx="3501119"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Sec. 6 of </a:t>
            </a: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11768</a:t>
            </a: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Tree>
    <p:extLst>
      <p:ext uri="{BB962C8B-B14F-4D97-AF65-F5344CB8AC3E}">
        <p14:creationId xmlns:p14="http://schemas.microsoft.com/office/powerpoint/2010/main" val="1887748622"/>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413657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4136568" y="1658082"/>
            <a:ext cx="7775683" cy="2677656"/>
          </a:xfrm>
          <a:prstGeom prst="rect">
            <a:avLst/>
          </a:prstGeom>
          <a:noFill/>
          <a:ln w="9525" cap="rnd" cmpd="sng" algn="ctr">
            <a:noFill/>
            <a:prstDash val="solid"/>
          </a:ln>
          <a:effectLst/>
        </p:spPr>
        <p:txBody>
          <a:bodyPr wrap="square" anchor="ctr">
            <a:spAutoFit/>
          </a:bodyPr>
          <a:lstStyle/>
          <a:p>
            <a:pPr marL="536575" indent="-536575">
              <a:defRPr/>
            </a:pPr>
            <a:r>
              <a:rPr lang="en-US" sz="2800" dirty="0">
                <a:solidFill>
                  <a:schemeClr val="bg1"/>
                </a:solidFill>
              </a:rPr>
              <a:t>(e)  The SK may set aside an amount for the mandatory and continuing training of SK to complement the training fund herein provided under Sec. 29 of RA No. 10742. The total amount appropriated for training shall not be more than 15% of the SK Fund.   </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 name="Title 1">
            <a:extLst>
              <a:ext uri="{FF2B5EF4-FFF2-40B4-BE49-F238E27FC236}">
                <a16:creationId xmlns:a16="http://schemas.microsoft.com/office/drawing/2014/main" id="{005745AA-2545-3AC7-7DD9-3C6DCF63B2DF}"/>
              </a:ext>
            </a:extLst>
          </p:cNvPr>
          <p:cNvSpPr txBox="1">
            <a:spLocks/>
          </p:cNvSpPr>
          <p:nvPr/>
        </p:nvSpPr>
        <p:spPr bwMode="auto">
          <a:xfrm>
            <a:off x="476520" y="187890"/>
            <a:ext cx="3501119" cy="6022861"/>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marL="0" lvl="1" indent="0">
              <a:spcBef>
                <a:spcPct val="0"/>
              </a:spcBef>
              <a:buClrTx/>
              <a:buSzTx/>
              <a:buNone/>
            </a:pPr>
            <a:r>
              <a:rPr lang="en-US" altLang="en-US" sz="3200" dirty="0">
                <a:solidFill>
                  <a:srgbClr val="FFC000"/>
                </a:solidFill>
                <a:latin typeface="Franklin Gothic Medium" panose="020B0603020102020204" pitchFamily="34" charset="0"/>
                <a:ea typeface="Times New Roman" panose="02020603050405020304" pitchFamily="18" charset="0"/>
              </a:rPr>
              <a:t>Utilization of SK funds  for </a:t>
            </a:r>
            <a:r>
              <a:rPr lang="en-US" altLang="en-US" sz="3200" b="1" dirty="0">
                <a:solidFill>
                  <a:srgbClr val="FFC000"/>
                </a:solidFill>
                <a:latin typeface="Franklin Gothic Medium" panose="020B0603020102020204" pitchFamily="34" charset="0"/>
                <a:ea typeface="Times New Roman" panose="02020603050405020304" pitchFamily="18" charset="0"/>
              </a:rPr>
              <a:t>youth development </a:t>
            </a:r>
            <a:r>
              <a:rPr lang="en-US" altLang="en-US" sz="3200" dirty="0">
                <a:solidFill>
                  <a:srgbClr val="FFC000"/>
                </a:solidFill>
                <a:latin typeface="Franklin Gothic Medium" panose="020B0603020102020204" pitchFamily="34" charset="0"/>
                <a:ea typeface="Times New Roman" panose="02020603050405020304" pitchFamily="18" charset="0"/>
              </a:rPr>
              <a:t>and </a:t>
            </a:r>
            <a:r>
              <a:rPr lang="en-US" altLang="en-US" sz="3200" b="1" dirty="0">
                <a:solidFill>
                  <a:srgbClr val="FFC000"/>
                </a:solidFill>
                <a:latin typeface="Franklin Gothic Medium" panose="020B0603020102020204" pitchFamily="34" charset="0"/>
                <a:ea typeface="Times New Roman" panose="02020603050405020304" pitchFamily="18" charset="0"/>
              </a:rPr>
              <a:t>empowerment purposes</a:t>
            </a:r>
          </a:p>
          <a:p>
            <a:pPr marL="0" lvl="1" indent="0">
              <a:spcBef>
                <a:spcPct val="0"/>
              </a:spcBef>
              <a:buClrTx/>
              <a:buSzTx/>
              <a:buNone/>
            </a:pPr>
            <a:endParaRPr lang="en-US" altLang="en-US" sz="3200" b="1" dirty="0">
              <a:solidFill>
                <a:srgbClr val="FFC000"/>
              </a:solidFill>
              <a:latin typeface="Franklin Gothic Medium" panose="020B0603020102020204" pitchFamily="34" charset="0"/>
              <a:ea typeface="Times New Roman" panose="02020603050405020304" pitchFamily="18" charset="0"/>
            </a:endParaRP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Sec. 6 of </a:t>
            </a:r>
          </a:p>
          <a:p>
            <a:pPr marL="0" lvl="1" indent="0">
              <a:spcBef>
                <a:spcPct val="0"/>
              </a:spcBef>
              <a:buClrTx/>
              <a:buSzTx/>
              <a:buNone/>
            </a:pPr>
            <a:r>
              <a:rPr lang="en-US" altLang="en-US" sz="3200" b="1" dirty="0">
                <a:solidFill>
                  <a:srgbClr val="FFC000"/>
                </a:solidFill>
                <a:latin typeface="Franklin Gothic Medium" panose="020B0603020102020204" pitchFamily="34" charset="0"/>
                <a:ea typeface="Times New Roman" panose="02020603050405020304" pitchFamily="18" charset="0"/>
              </a:rPr>
              <a:t>R.A. No. 11768</a:t>
            </a:r>
          </a:p>
          <a:p>
            <a:pPr>
              <a:spcBef>
                <a:spcPct val="0"/>
              </a:spcBef>
              <a:buClrTx/>
              <a:buSzTx/>
              <a:buFontTx/>
              <a:buNone/>
            </a:pPr>
            <a:endParaRPr lang="en-PH" altLang="en-US" sz="3200" dirty="0">
              <a:solidFill>
                <a:srgbClr val="FFC000"/>
              </a:solidFill>
              <a:latin typeface="Franklin Gothic Medium" panose="020B0603020102020204" pitchFamily="34" charset="0"/>
            </a:endParaRPr>
          </a:p>
        </p:txBody>
      </p:sp>
    </p:spTree>
    <p:extLst>
      <p:ext uri="{BB962C8B-B14F-4D97-AF65-F5344CB8AC3E}">
        <p14:creationId xmlns:p14="http://schemas.microsoft.com/office/powerpoint/2010/main" val="2849357333"/>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4" name="Picture 1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1399316" y="631585"/>
            <a:ext cx="5788098" cy="5788098"/>
          </a:xfrm>
          <a:prstGeom prst="ellipse">
            <a:avLst/>
          </a:prstGeom>
          <a:ln>
            <a:noFill/>
          </a:ln>
          <a:effectLst>
            <a:softEdge rad="112500"/>
          </a:effectLst>
        </p:spPr>
      </p:pic>
      <p:sp>
        <p:nvSpPr>
          <p:cNvPr id="15" name="Rectangle 14"/>
          <p:cNvSpPr/>
          <p:nvPr/>
        </p:nvSpPr>
        <p:spPr>
          <a:xfrm>
            <a:off x="0" y="0"/>
            <a:ext cx="12192001" cy="6858000"/>
          </a:xfrm>
          <a:prstGeom prst="rect">
            <a:avLst/>
          </a:prstGeom>
          <a:solidFill>
            <a:srgbClr val="24496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7751751" y="0"/>
            <a:ext cx="343105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Title 1"/>
          <p:cNvSpPr txBox="1">
            <a:spLocks/>
          </p:cNvSpPr>
          <p:nvPr/>
        </p:nvSpPr>
        <p:spPr bwMode="auto">
          <a:xfrm>
            <a:off x="7777189" y="1424825"/>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SK Funds disbursed</a:t>
            </a:r>
          </a:p>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pursuant </a:t>
            </a:r>
          </a:p>
          <a:p>
            <a:pPr algn="ctr">
              <a:spcBef>
                <a:spcPct val="0"/>
              </a:spcBef>
              <a:buClrTx/>
              <a:buSzTx/>
              <a:buFontTx/>
              <a:buNone/>
            </a:pPr>
            <a:r>
              <a:rPr lang="en-PH" altLang="en-US" sz="3600" dirty="0">
                <a:solidFill>
                  <a:schemeClr val="bg2">
                    <a:lumMod val="25000"/>
                  </a:schemeClr>
                </a:solidFill>
                <a:latin typeface="Franklin Gothic Medium" panose="020B0603020102020204" pitchFamily="34" charset="0"/>
              </a:rPr>
              <a:t>to:</a:t>
            </a:r>
          </a:p>
        </p:txBody>
      </p:sp>
      <p:sp>
        <p:nvSpPr>
          <p:cNvPr id="3" name="Rectangle 2"/>
          <p:cNvSpPr/>
          <p:nvPr/>
        </p:nvSpPr>
        <p:spPr>
          <a:xfrm>
            <a:off x="2035569" y="2151727"/>
            <a:ext cx="4818351" cy="3539430"/>
          </a:xfrm>
          <a:prstGeom prst="rect">
            <a:avLst/>
          </a:prstGeom>
        </p:spPr>
        <p:txBody>
          <a:bodyPr wrap="square">
            <a:spAutoFit/>
          </a:bodyPr>
          <a:lstStyle/>
          <a:p>
            <a:pPr marL="457200" indent="-457200">
              <a:buFont typeface="Courier New" panose="02070309020205020404" pitchFamily="49" charset="0"/>
              <a:buChar char="o"/>
              <a:defRPr/>
            </a:pPr>
            <a:r>
              <a:rPr lang="en-PH" sz="3200" dirty="0">
                <a:solidFill>
                  <a:schemeClr val="bg1">
                    <a:lumMod val="95000"/>
                  </a:schemeClr>
                </a:solidFill>
              </a:rPr>
              <a:t>RA No. 10742 and its IRR</a:t>
            </a:r>
          </a:p>
          <a:p>
            <a:pPr marL="457200" indent="-457200">
              <a:buFont typeface="Courier New" panose="02070309020205020404" pitchFamily="49" charset="0"/>
              <a:buChar char="o"/>
              <a:defRPr/>
            </a:pPr>
            <a:r>
              <a:rPr lang="en-PH" sz="3200" dirty="0">
                <a:solidFill>
                  <a:schemeClr val="bg1">
                    <a:lumMod val="95000"/>
                  </a:schemeClr>
                </a:solidFill>
              </a:rPr>
              <a:t>RA No. 11768</a:t>
            </a:r>
          </a:p>
          <a:p>
            <a:pPr marL="457200" indent="-457200">
              <a:buFont typeface="Courier New" panose="02070309020205020404" pitchFamily="49" charset="0"/>
              <a:buChar char="o"/>
              <a:defRPr/>
            </a:pPr>
            <a:r>
              <a:rPr lang="en-PH" sz="3200" dirty="0">
                <a:solidFill>
                  <a:schemeClr val="bg1">
                    <a:lumMod val="95000"/>
                  </a:schemeClr>
                </a:solidFill>
              </a:rPr>
              <a:t>RA No. 7160  </a:t>
            </a:r>
          </a:p>
          <a:p>
            <a:pPr marL="457200" indent="-457200">
              <a:buFont typeface="Courier New" panose="02070309020205020404" pitchFamily="49" charset="0"/>
              <a:buChar char="o"/>
              <a:defRPr/>
            </a:pPr>
            <a:r>
              <a:rPr lang="en-PH" sz="3200" dirty="0">
                <a:solidFill>
                  <a:schemeClr val="bg1">
                    <a:lumMod val="95000"/>
                  </a:schemeClr>
                </a:solidFill>
              </a:rPr>
              <a:t>RA No. 9184 </a:t>
            </a:r>
          </a:p>
          <a:p>
            <a:pPr marL="457200" indent="-457200">
              <a:buFont typeface="Courier New" panose="02070309020205020404" pitchFamily="49" charset="0"/>
              <a:buChar char="o"/>
              <a:defRPr/>
            </a:pPr>
            <a:r>
              <a:rPr lang="en-PH" sz="3200" dirty="0">
                <a:solidFill>
                  <a:schemeClr val="bg1">
                    <a:lumMod val="95000"/>
                  </a:schemeClr>
                </a:solidFill>
              </a:rPr>
              <a:t>Other pertinent Laws, Rules and Regulations</a:t>
            </a:r>
          </a:p>
          <a:p>
            <a:pPr marL="457200" indent="-457200">
              <a:buFont typeface="Courier New" panose="02070309020205020404" pitchFamily="49" charset="0"/>
              <a:buChar char="o"/>
              <a:defRPr/>
            </a:pPr>
            <a:endParaRPr lang="en-PH" sz="3200" dirty="0">
              <a:solidFill>
                <a:schemeClr val="bg1">
                  <a:lumMod val="95000"/>
                </a:schemeClr>
              </a:solidFill>
              <a:latin typeface="Calibri" panose="020F0502020204030204" pitchFamily="34" charset="0"/>
              <a:cs typeface="Calibri" panose="020F0502020204030204" pitchFamily="34" charset="0"/>
            </a:endParaRPr>
          </a:p>
        </p:txBody>
      </p:sp>
      <p:sp>
        <p:nvSpPr>
          <p:cNvPr id="7" name="Rectangle 6"/>
          <p:cNvSpPr/>
          <p:nvPr/>
        </p:nvSpPr>
        <p:spPr>
          <a:xfrm>
            <a:off x="1018783" y="5720864"/>
            <a:ext cx="4719562" cy="369332"/>
          </a:xfrm>
          <a:prstGeom prst="rect">
            <a:avLst/>
          </a:prstGeom>
        </p:spPr>
        <p:txBody>
          <a:bodyPr wrap="none">
            <a:spAutoFit/>
          </a:bodyPr>
          <a:lstStyle/>
          <a:p>
            <a:pPr defTabSz="457200">
              <a:defRPr/>
            </a:pPr>
            <a:r>
              <a:rPr lang="en-PH" kern="0" dirty="0">
                <a:solidFill>
                  <a:schemeClr val="bg1">
                    <a:lumMod val="85000"/>
                  </a:schemeClr>
                </a:solidFill>
                <a:latin typeface="Century Gothic" panose="020B0502020202020204"/>
              </a:rPr>
              <a:t>(Section 20 of the IRR of R.A. No.  10742)</a:t>
            </a:r>
          </a:p>
        </p:txBody>
      </p:sp>
    </p:spTree>
    <p:extLst>
      <p:ext uri="{BB962C8B-B14F-4D97-AF65-F5344CB8AC3E}">
        <p14:creationId xmlns:p14="http://schemas.microsoft.com/office/powerpoint/2010/main" val="2814039142"/>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3983278" y="776602"/>
            <a:ext cx="7436452" cy="5324535"/>
          </a:xfrm>
          <a:prstGeom prst="rect">
            <a:avLst/>
          </a:prstGeom>
        </p:spPr>
        <p:txBody>
          <a:bodyPr wrap="square" anchor="ctr">
            <a:spAutoFit/>
          </a:bodyPr>
          <a:lstStyle/>
          <a:p>
            <a:pPr marL="457200" indent="-457200">
              <a:buFont typeface="Courier New" panose="02070309020205020404" pitchFamily="49" charset="0"/>
              <a:buChar char="o"/>
              <a:defRPr/>
            </a:pPr>
            <a:endParaRPr lang="en-PH" sz="2800" dirty="0">
              <a:solidFill>
                <a:schemeClr val="bg1"/>
              </a:solidFill>
              <a:latin typeface="Calibri" panose="020F0502020204030204" pitchFamily="34" charset="0"/>
              <a:cs typeface="Calibri" panose="020F0502020204030204" pitchFamily="34" charset="0"/>
            </a:endParaRPr>
          </a:p>
          <a:p>
            <a:pPr marL="457200" indent="-457200">
              <a:buFont typeface="Courier New" panose="02070309020205020404" pitchFamily="49" charset="0"/>
              <a:buChar char="o"/>
              <a:defRPr/>
            </a:pPr>
            <a:r>
              <a:rPr lang="en-PH" sz="2800" dirty="0">
                <a:solidFill>
                  <a:schemeClr val="bg1"/>
                </a:solidFill>
                <a:latin typeface="Calibri" panose="020F0502020204030204" pitchFamily="34" charset="0"/>
                <a:cs typeface="Calibri" panose="020F0502020204030204" pitchFamily="34" charset="0"/>
              </a:rPr>
              <a:t>All revenues/receipts shall at all times be properly acknowledged by an </a:t>
            </a:r>
            <a:r>
              <a:rPr lang="en-PH" sz="2800" b="1" dirty="0">
                <a:solidFill>
                  <a:schemeClr val="bg1"/>
                </a:solidFill>
                <a:latin typeface="Calibri" panose="020F0502020204030204" pitchFamily="34" charset="0"/>
                <a:cs typeface="Calibri" panose="020F0502020204030204" pitchFamily="34" charset="0"/>
              </a:rPr>
              <a:t>Official Receipt</a:t>
            </a:r>
          </a:p>
          <a:p>
            <a:pPr marL="457200" indent="-457200">
              <a:buFont typeface="Courier New" panose="02070309020205020404" pitchFamily="49" charset="0"/>
              <a:buChar char="o"/>
              <a:defRPr/>
            </a:pPr>
            <a:endParaRPr lang="en-PH" sz="2800" dirty="0">
              <a:solidFill>
                <a:schemeClr val="bg1"/>
              </a:solidFill>
              <a:latin typeface="Calibri" panose="020F0502020204030204" pitchFamily="34" charset="0"/>
              <a:cs typeface="Calibri" panose="020F0502020204030204" pitchFamily="34" charset="0"/>
            </a:endParaRPr>
          </a:p>
          <a:p>
            <a:pPr marL="457200" indent="-457200">
              <a:buFont typeface="Courier New" panose="02070309020205020404" pitchFamily="49" charset="0"/>
              <a:buChar char="o"/>
              <a:defRPr/>
            </a:pPr>
            <a:r>
              <a:rPr lang="id-ID" sz="2800" dirty="0">
                <a:solidFill>
                  <a:schemeClr val="bg1"/>
                </a:solidFill>
                <a:latin typeface="Calibri" panose="020F0502020204030204" pitchFamily="34" charset="0"/>
                <a:cs typeface="Calibri" panose="020F0502020204030204" pitchFamily="34" charset="0"/>
              </a:rPr>
              <a:t>Disbursements/payments or disposition of the SK funds or property shall bear the approval of the proper officials</a:t>
            </a:r>
          </a:p>
          <a:p>
            <a:pPr marL="457200" indent="-457200" defTabSz="342900">
              <a:buFont typeface="Courier New" panose="02070309020205020404" pitchFamily="49" charset="0"/>
              <a:buChar char="o"/>
            </a:pPr>
            <a:endParaRPr lang="id-ID" sz="2800" dirty="0">
              <a:solidFill>
                <a:schemeClr val="bg1"/>
              </a:solidFill>
              <a:latin typeface="Calibri" panose="020F0502020204030204" pitchFamily="34" charset="0"/>
              <a:cs typeface="Calibri" panose="020F0502020204030204" pitchFamily="34" charset="0"/>
            </a:endParaRPr>
          </a:p>
          <a:p>
            <a:pPr marL="538163" indent="-538163" defTabSz="342900">
              <a:buFont typeface="Courier New" panose="02070309020205020404" pitchFamily="49" charset="0"/>
              <a:buChar char="o"/>
            </a:pPr>
            <a:r>
              <a:rPr lang="id-ID" sz="2800" dirty="0">
                <a:solidFill>
                  <a:schemeClr val="bg1"/>
                </a:solidFill>
                <a:latin typeface="Calibri" panose="020F0502020204030204" pitchFamily="34" charset="0"/>
                <a:cs typeface="Calibri" panose="020F0502020204030204" pitchFamily="34" charset="0"/>
              </a:rPr>
              <a:t>All </a:t>
            </a:r>
            <a:r>
              <a:rPr lang="en-PH" sz="2800" dirty="0">
                <a:solidFill>
                  <a:schemeClr val="bg1"/>
                </a:solidFill>
                <a:latin typeface="Calibri" panose="020F0502020204030204" pitchFamily="34" charset="0"/>
                <a:cs typeface="Calibri" panose="020F0502020204030204" pitchFamily="34" charset="0"/>
              </a:rPr>
              <a:t>claims/disbursements shall be supported with complete documentation</a:t>
            </a:r>
            <a:endParaRPr lang="id-ID" sz="2800" dirty="0">
              <a:solidFill>
                <a:schemeClr val="bg1"/>
              </a:solidFill>
              <a:latin typeface="Calibri" panose="020F0502020204030204" pitchFamily="34" charset="0"/>
              <a:cs typeface="Calibri" panose="020F0502020204030204" pitchFamily="34" charset="0"/>
            </a:endParaRPr>
          </a:p>
          <a:p>
            <a:pPr marL="457200" indent="-457200" defTabSz="342900">
              <a:buFont typeface="Courier New" panose="02070309020205020404" pitchFamily="49" charset="0"/>
              <a:buChar char="o"/>
            </a:pPr>
            <a:endParaRPr lang="id-ID" sz="2800" dirty="0">
              <a:solidFill>
                <a:schemeClr val="bg1"/>
              </a:solidFill>
              <a:latin typeface="Calibri" panose="020F0502020204030204" pitchFamily="34" charset="0"/>
              <a:cs typeface="Calibri" panose="020F0502020204030204" pitchFamily="34" charset="0"/>
            </a:endParaRPr>
          </a:p>
          <a:p>
            <a:pPr marL="457200" indent="-457200">
              <a:buFont typeface="Courier New" panose="02070309020205020404" pitchFamily="49" charset="0"/>
              <a:buChar char="o"/>
              <a:defRPr/>
            </a:pPr>
            <a:endParaRPr lang="en-PH" sz="3200" dirty="0">
              <a:solidFill>
                <a:schemeClr val="bg1">
                  <a:lumMod val="95000"/>
                </a:schemeClr>
              </a:solidFill>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175364" y="2081247"/>
            <a:ext cx="3983277" cy="2257190"/>
          </a:xfrm>
          <a:prstGeom prst="rect">
            <a:avLst/>
          </a:prstGeom>
        </p:spPr>
      </p:pic>
    </p:spTree>
    <p:extLst>
      <p:ext uri="{BB962C8B-B14F-4D97-AF65-F5344CB8AC3E}">
        <p14:creationId xmlns:p14="http://schemas.microsoft.com/office/powerpoint/2010/main" val="65331164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25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26" presetClass="emph" presetSubtype="0" fill="hold" nodeType="with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2" name="Oval 31"/>
          <p:cNvSpPr/>
          <p:nvPr/>
        </p:nvSpPr>
        <p:spPr>
          <a:xfrm>
            <a:off x="7572403" y="843382"/>
            <a:ext cx="4750419" cy="4750419"/>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36" y="1033841"/>
            <a:ext cx="6262171" cy="4573496"/>
          </a:xfrm>
          <a:prstGeom prst="rect">
            <a:avLst/>
          </a:prstGeom>
        </p:spPr>
      </p:pic>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058702" y="3321280"/>
            <a:ext cx="5621705" cy="175432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Who are considered </a:t>
            </a:r>
          </a:p>
          <a:p>
            <a:pPr algn="ctr" eaLnBrk="1" hangingPunct="1"/>
            <a:r>
              <a:rPr lang="en-PH" altLang="en-US" sz="3600" b="1" dirty="0">
                <a:latin typeface="+mn-lt"/>
              </a:rPr>
              <a:t>as </a:t>
            </a:r>
          </a:p>
          <a:p>
            <a:pPr algn="ctr" eaLnBrk="1" hangingPunct="1"/>
            <a:r>
              <a:rPr lang="en-PH" altLang="en-US" sz="3600" b="1" dirty="0">
                <a:latin typeface="+mn-lt"/>
              </a:rPr>
              <a:t>YOUTH?</a:t>
            </a:r>
            <a:endParaRPr lang="id-ID" altLang="en-US" sz="3600" b="1" dirty="0">
              <a:latin typeface="+mn-lt"/>
            </a:endParaRPr>
          </a:p>
        </p:txBody>
      </p:sp>
      <p:sp>
        <p:nvSpPr>
          <p:cNvPr id="21" name="Rectangle 20"/>
          <p:cNvSpPr>
            <a:spLocks noChangeArrowheads="1"/>
          </p:cNvSpPr>
          <p:nvPr/>
        </p:nvSpPr>
        <p:spPr bwMode="auto">
          <a:xfrm>
            <a:off x="1737941" y="5333770"/>
            <a:ext cx="5015959" cy="95410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2800" dirty="0">
                <a:solidFill>
                  <a:schemeClr val="accent1">
                    <a:lumMod val="75000"/>
                  </a:schemeClr>
                </a:solidFill>
                <a:latin typeface="+mn-lt"/>
              </a:rPr>
              <a:t>Adult Youth</a:t>
            </a:r>
          </a:p>
          <a:p>
            <a:pPr algn="ctr" eaLnBrk="1" hangingPunct="1"/>
            <a:r>
              <a:rPr lang="en-PH" altLang="en-US" sz="2800" b="1" dirty="0">
                <a:solidFill>
                  <a:schemeClr val="accent1">
                    <a:lumMod val="75000"/>
                  </a:schemeClr>
                </a:solidFill>
                <a:latin typeface="+mn-lt"/>
              </a:rPr>
              <a:t>(25-30)</a:t>
            </a:r>
            <a:endParaRPr lang="id-ID" altLang="en-US" sz="2800" b="1" dirty="0">
              <a:solidFill>
                <a:schemeClr val="accent1">
                  <a:lumMod val="75000"/>
                </a:schemeClr>
              </a:solidFill>
              <a:latin typeface="+mn-lt"/>
            </a:endParaRPr>
          </a:p>
        </p:txBody>
      </p:sp>
      <p:sp>
        <p:nvSpPr>
          <p:cNvPr id="22" name="Rectangle 21"/>
          <p:cNvSpPr>
            <a:spLocks noChangeArrowheads="1"/>
          </p:cNvSpPr>
          <p:nvPr/>
        </p:nvSpPr>
        <p:spPr bwMode="auto">
          <a:xfrm>
            <a:off x="3798228" y="3796134"/>
            <a:ext cx="5015959" cy="95410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2800" dirty="0">
                <a:solidFill>
                  <a:srgbClr val="FF0000"/>
                </a:solidFill>
                <a:latin typeface="+mn-lt"/>
              </a:rPr>
              <a:t>Core Youth</a:t>
            </a:r>
          </a:p>
          <a:p>
            <a:pPr algn="ctr" eaLnBrk="1" hangingPunct="1"/>
            <a:r>
              <a:rPr lang="en-PH" altLang="en-US" sz="2800" b="1" dirty="0">
                <a:solidFill>
                  <a:srgbClr val="FF0000"/>
                </a:solidFill>
                <a:latin typeface="+mn-lt"/>
              </a:rPr>
              <a:t>(18-24)</a:t>
            </a:r>
            <a:endParaRPr lang="id-ID" altLang="en-US" sz="2800" b="1" dirty="0">
              <a:solidFill>
                <a:srgbClr val="FF0000"/>
              </a:solidFill>
              <a:latin typeface="+mn-lt"/>
            </a:endParaRPr>
          </a:p>
        </p:txBody>
      </p:sp>
      <p:sp>
        <p:nvSpPr>
          <p:cNvPr id="23" name="Rectangle 22"/>
          <p:cNvSpPr>
            <a:spLocks noChangeArrowheads="1"/>
          </p:cNvSpPr>
          <p:nvPr/>
        </p:nvSpPr>
        <p:spPr bwMode="auto">
          <a:xfrm>
            <a:off x="-372852" y="4084863"/>
            <a:ext cx="5015959" cy="95410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2800" dirty="0">
                <a:solidFill>
                  <a:srgbClr val="FFC000"/>
                </a:solidFill>
                <a:latin typeface="+mn-lt"/>
              </a:rPr>
              <a:t>Child Youth</a:t>
            </a:r>
          </a:p>
          <a:p>
            <a:pPr algn="ctr" eaLnBrk="1" hangingPunct="1"/>
            <a:r>
              <a:rPr lang="en-PH" altLang="en-US" sz="2800" b="1" dirty="0">
                <a:solidFill>
                  <a:srgbClr val="FFC000"/>
                </a:solidFill>
                <a:latin typeface="+mn-lt"/>
              </a:rPr>
              <a:t>(15-17)</a:t>
            </a:r>
            <a:endParaRPr lang="id-ID" altLang="en-US" sz="2800" b="1" dirty="0">
              <a:solidFill>
                <a:srgbClr val="FFC000"/>
              </a:solidFill>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3(n), IRR of RA 10742</a:t>
            </a:r>
            <a:endParaRPr lang="id-ID" altLang="en-US" sz="2000" i="1" dirty="0">
              <a:latin typeface="+mn-lt"/>
            </a:endParaRPr>
          </a:p>
        </p:txBody>
      </p:sp>
      <p:sp>
        <p:nvSpPr>
          <p:cNvPr id="10" name="Oval 9"/>
          <p:cNvSpPr/>
          <p:nvPr/>
        </p:nvSpPr>
        <p:spPr>
          <a:xfrm>
            <a:off x="1245658" y="2012333"/>
            <a:ext cx="2056370" cy="2056370"/>
          </a:xfrm>
          <a:prstGeom prst="ellipse">
            <a:avLst/>
          </a:prstGeom>
          <a:noFill/>
          <a:ln w="76200">
            <a:solidFill>
              <a:schemeClr val="accent4">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5" name="Oval 24"/>
          <p:cNvSpPr/>
          <p:nvPr/>
        </p:nvSpPr>
        <p:spPr>
          <a:xfrm>
            <a:off x="4984819" y="1464814"/>
            <a:ext cx="2351314" cy="2351314"/>
          </a:xfrm>
          <a:prstGeom prst="ellipse">
            <a:avLst/>
          </a:prstGeom>
          <a:noFill/>
          <a:ln w="762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6" name="Oval 25"/>
          <p:cNvSpPr/>
          <p:nvPr/>
        </p:nvSpPr>
        <p:spPr>
          <a:xfrm>
            <a:off x="3024597" y="2963776"/>
            <a:ext cx="2351314" cy="2351314"/>
          </a:xfrm>
          <a:prstGeom prst="ellipse">
            <a:avLst/>
          </a:prstGeom>
          <a:noFill/>
          <a:ln w="76200">
            <a:solidFill>
              <a:schemeClr val="accent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973271661"/>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750" fill="hold"/>
                                        <p:tgtEl>
                                          <p:spTgt spid="28"/>
                                        </p:tgtEl>
                                        <p:attrNameLst>
                                          <p:attrName>ppt_w</p:attrName>
                                        </p:attrNameLst>
                                      </p:cBhvr>
                                      <p:tavLst>
                                        <p:tav tm="0">
                                          <p:val>
                                            <p:fltVal val="0"/>
                                          </p:val>
                                        </p:tav>
                                        <p:tav tm="100000">
                                          <p:val>
                                            <p:strVal val="#ppt_w"/>
                                          </p:val>
                                        </p:tav>
                                      </p:tavLst>
                                    </p:anim>
                                    <p:anim calcmode="lin" valueType="num">
                                      <p:cBhvr>
                                        <p:cTn id="15" dur="750" fill="hold"/>
                                        <p:tgtEl>
                                          <p:spTgt spid="28"/>
                                        </p:tgtEl>
                                        <p:attrNameLst>
                                          <p:attrName>ppt_h</p:attrName>
                                        </p:attrNameLst>
                                      </p:cBhvr>
                                      <p:tavLst>
                                        <p:tav tm="0">
                                          <p:val>
                                            <p:fltVal val="0"/>
                                          </p:val>
                                        </p:tav>
                                        <p:tav tm="100000">
                                          <p:val>
                                            <p:strVal val="#ppt_h"/>
                                          </p:val>
                                        </p:tav>
                                      </p:tavLst>
                                    </p:anim>
                                    <p:anim calcmode="lin" valueType="num">
                                      <p:cBhvr>
                                        <p:cTn id="16" dur="750" fill="hold"/>
                                        <p:tgtEl>
                                          <p:spTgt spid="28"/>
                                        </p:tgtEl>
                                        <p:attrNameLst>
                                          <p:attrName>style.rotation</p:attrName>
                                        </p:attrNameLst>
                                      </p:cBhvr>
                                      <p:tavLst>
                                        <p:tav tm="0">
                                          <p:val>
                                            <p:fltVal val="90"/>
                                          </p:val>
                                        </p:tav>
                                        <p:tav tm="100000">
                                          <p:val>
                                            <p:fltVal val="0"/>
                                          </p:val>
                                        </p:tav>
                                      </p:tavLst>
                                    </p:anim>
                                    <p:animEffect transition="in" filter="fade">
                                      <p:cBhvr>
                                        <p:cTn id="17" dur="750"/>
                                        <p:tgtEl>
                                          <p:spTgt spid="2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750" fill="hold"/>
                                        <p:tgtEl>
                                          <p:spTgt spid="29"/>
                                        </p:tgtEl>
                                        <p:attrNameLst>
                                          <p:attrName>ppt_w</p:attrName>
                                        </p:attrNameLst>
                                      </p:cBhvr>
                                      <p:tavLst>
                                        <p:tav tm="0">
                                          <p:val>
                                            <p:fltVal val="0"/>
                                          </p:val>
                                        </p:tav>
                                        <p:tav tm="100000">
                                          <p:val>
                                            <p:strVal val="#ppt_w"/>
                                          </p:val>
                                        </p:tav>
                                      </p:tavLst>
                                    </p:anim>
                                    <p:anim calcmode="lin" valueType="num">
                                      <p:cBhvr>
                                        <p:cTn id="21" dur="750" fill="hold"/>
                                        <p:tgtEl>
                                          <p:spTgt spid="29"/>
                                        </p:tgtEl>
                                        <p:attrNameLst>
                                          <p:attrName>ppt_h</p:attrName>
                                        </p:attrNameLst>
                                      </p:cBhvr>
                                      <p:tavLst>
                                        <p:tav tm="0">
                                          <p:val>
                                            <p:fltVal val="0"/>
                                          </p:val>
                                        </p:tav>
                                        <p:tav tm="100000">
                                          <p:val>
                                            <p:strVal val="#ppt_h"/>
                                          </p:val>
                                        </p:tav>
                                      </p:tavLst>
                                    </p:anim>
                                    <p:anim calcmode="lin" valueType="num">
                                      <p:cBhvr>
                                        <p:cTn id="22" dur="750" fill="hold"/>
                                        <p:tgtEl>
                                          <p:spTgt spid="29"/>
                                        </p:tgtEl>
                                        <p:attrNameLst>
                                          <p:attrName>style.rotation</p:attrName>
                                        </p:attrNameLst>
                                      </p:cBhvr>
                                      <p:tavLst>
                                        <p:tav tm="0">
                                          <p:val>
                                            <p:fltVal val="90"/>
                                          </p:val>
                                        </p:tav>
                                        <p:tav tm="100000">
                                          <p:val>
                                            <p:fltVal val="0"/>
                                          </p:val>
                                        </p:tav>
                                      </p:tavLst>
                                    </p:anim>
                                    <p:animEffect transition="in" filter="fade">
                                      <p:cBhvr>
                                        <p:cTn id="23" dur="750"/>
                                        <p:tgtEl>
                                          <p:spTgt spid="29"/>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 calcmode="lin" valueType="num">
                                      <p:cBhvr>
                                        <p:cTn id="28" dur="750" fill="hold"/>
                                        <p:tgtEl>
                                          <p:spTgt spid="30"/>
                                        </p:tgtEl>
                                        <p:attrNameLst>
                                          <p:attrName>style.rotation</p:attrName>
                                        </p:attrNameLst>
                                      </p:cBhvr>
                                      <p:tavLst>
                                        <p:tav tm="0">
                                          <p:val>
                                            <p:fltVal val="90"/>
                                          </p:val>
                                        </p:tav>
                                        <p:tav tm="100000">
                                          <p:val>
                                            <p:fltVal val="0"/>
                                          </p:val>
                                        </p:tav>
                                      </p:tavLst>
                                    </p:anim>
                                    <p:animEffect transition="in" filter="fade">
                                      <p:cBhvr>
                                        <p:cTn id="29" dur="750"/>
                                        <p:tgtEl>
                                          <p:spTgt spid="30"/>
                                        </p:tgtEl>
                                      </p:cBhvr>
                                    </p:animEffect>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1" presetClass="entr" presetSubtype="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heel(1)">
                                      <p:cBhvr>
                                        <p:cTn id="36" dur="750"/>
                                        <p:tgtEl>
                                          <p:spTgt spid="3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 calcmode="lin" valueType="num">
                                      <p:cBhvr>
                                        <p:cTn id="39" dur="25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0" dur="25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1" dur="250"/>
                                        <p:tgtEl>
                                          <p:spTgt spid="20">
                                            <p:txEl>
                                              <p:pRg st="0" end="0"/>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 calcmode="lin" valueType="num">
                                      <p:cBhvr>
                                        <p:cTn id="44" dur="250" fill="hold"/>
                                        <p:tgtEl>
                                          <p:spTgt spid="20">
                                            <p:txEl>
                                              <p:pRg st="1" end="1"/>
                                            </p:txEl>
                                          </p:spTgt>
                                        </p:tgtEl>
                                        <p:attrNameLst>
                                          <p:attrName>ppt_w</p:attrName>
                                        </p:attrNameLst>
                                      </p:cBhvr>
                                      <p:tavLst>
                                        <p:tav tm="0">
                                          <p:val>
                                            <p:fltVal val="0"/>
                                          </p:val>
                                        </p:tav>
                                        <p:tav tm="100000">
                                          <p:val>
                                            <p:strVal val="#ppt_w"/>
                                          </p:val>
                                        </p:tav>
                                      </p:tavLst>
                                    </p:anim>
                                    <p:anim calcmode="lin" valueType="num">
                                      <p:cBhvr>
                                        <p:cTn id="45" dur="25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46" dur="250"/>
                                        <p:tgtEl>
                                          <p:spTgt spid="20">
                                            <p:txEl>
                                              <p:pRg st="1" end="1"/>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0">
                                            <p:txEl>
                                              <p:pRg st="2" end="2"/>
                                            </p:txEl>
                                          </p:spTgt>
                                        </p:tgtEl>
                                        <p:attrNameLst>
                                          <p:attrName>style.visibility</p:attrName>
                                        </p:attrNameLst>
                                      </p:cBhvr>
                                      <p:to>
                                        <p:strVal val="visible"/>
                                      </p:to>
                                    </p:set>
                                    <p:anim calcmode="lin" valueType="num">
                                      <p:cBhvr>
                                        <p:cTn id="49" dur="250" fill="hold"/>
                                        <p:tgtEl>
                                          <p:spTgt spid="20">
                                            <p:txEl>
                                              <p:pRg st="2" end="2"/>
                                            </p:txEl>
                                          </p:spTgt>
                                        </p:tgtEl>
                                        <p:attrNameLst>
                                          <p:attrName>ppt_w</p:attrName>
                                        </p:attrNameLst>
                                      </p:cBhvr>
                                      <p:tavLst>
                                        <p:tav tm="0">
                                          <p:val>
                                            <p:fltVal val="0"/>
                                          </p:val>
                                        </p:tav>
                                        <p:tav tm="100000">
                                          <p:val>
                                            <p:strVal val="#ppt_w"/>
                                          </p:val>
                                        </p:tav>
                                      </p:tavLst>
                                    </p:anim>
                                    <p:anim calcmode="lin" valueType="num">
                                      <p:cBhvr>
                                        <p:cTn id="50" dur="250" fill="hold"/>
                                        <p:tgtEl>
                                          <p:spTgt spid="20">
                                            <p:txEl>
                                              <p:pRg st="2" end="2"/>
                                            </p:txEl>
                                          </p:spTgt>
                                        </p:tgtEl>
                                        <p:attrNameLst>
                                          <p:attrName>ppt_h</p:attrName>
                                        </p:attrNameLst>
                                      </p:cBhvr>
                                      <p:tavLst>
                                        <p:tav tm="0">
                                          <p:val>
                                            <p:fltVal val="0"/>
                                          </p:val>
                                        </p:tav>
                                        <p:tav tm="100000">
                                          <p:val>
                                            <p:strVal val="#ppt_h"/>
                                          </p:val>
                                        </p:tav>
                                      </p:tavLst>
                                    </p:anim>
                                    <p:animEffect transition="in" filter="fade">
                                      <p:cBhvr>
                                        <p:cTn id="51" dur="250"/>
                                        <p:tgtEl>
                                          <p:spTgt spid="20">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75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heel(1)">
                                      <p:cBhvr>
                                        <p:cTn id="61" dur="1000"/>
                                        <p:tgtEl>
                                          <p:spTgt spid="10"/>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heel(1)">
                                      <p:cBhvr>
                                        <p:cTn id="64" dur="10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heel(1)">
                                      <p:cBhvr>
                                        <p:cTn id="69" dur="1000"/>
                                        <p:tgtEl>
                                          <p:spTgt spid="25"/>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heel(1)">
                                      <p:cBhvr>
                                        <p:cTn id="72" dur="10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heel(1)">
                                      <p:cBhvr>
                                        <p:cTn id="77" dur="1000"/>
                                        <p:tgtEl>
                                          <p:spTgt spid="26"/>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heel(1)">
                                      <p:cBhvr>
                                        <p:cTn id="80" dur="10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par>
                                <p:cTn id="86" presetID="22" presetClass="exit" presetSubtype="4" fill="hold" grpId="1" nodeType="withEffect">
                                  <p:stCondLst>
                                    <p:cond delay="0"/>
                                  </p:stCondLst>
                                  <p:childTnLst>
                                    <p:animEffect transition="out" filter="wipe(down)">
                                      <p:cBhvr>
                                        <p:cTn id="87" dur="500"/>
                                        <p:tgtEl>
                                          <p:spTgt spid="20">
                                            <p:txEl>
                                              <p:pRg st="0" end="0"/>
                                            </p:txEl>
                                          </p:spTgt>
                                        </p:tgtEl>
                                      </p:cBhvr>
                                    </p:animEffect>
                                    <p:set>
                                      <p:cBhvr>
                                        <p:cTn id="88" dur="1" fill="hold">
                                          <p:stCondLst>
                                            <p:cond delay="499"/>
                                          </p:stCondLst>
                                        </p:cTn>
                                        <p:tgtEl>
                                          <p:spTgt spid="20">
                                            <p:txEl>
                                              <p:pRg st="0" end="0"/>
                                            </p:txEl>
                                          </p:spTgt>
                                        </p:tgtEl>
                                        <p:attrNameLst>
                                          <p:attrName>style.visibility</p:attrName>
                                        </p:attrNameLst>
                                      </p:cBhvr>
                                      <p:to>
                                        <p:strVal val="hidden"/>
                                      </p:to>
                                    </p:set>
                                  </p:childTnLst>
                                </p:cTn>
                              </p:par>
                              <p:par>
                                <p:cTn id="89" presetID="22" presetClass="exit" presetSubtype="4" fill="hold" grpId="1" nodeType="withEffect">
                                  <p:stCondLst>
                                    <p:cond delay="0"/>
                                  </p:stCondLst>
                                  <p:childTnLst>
                                    <p:animEffect transition="out" filter="wipe(down)">
                                      <p:cBhvr>
                                        <p:cTn id="90" dur="500"/>
                                        <p:tgtEl>
                                          <p:spTgt spid="20">
                                            <p:txEl>
                                              <p:pRg st="1" end="1"/>
                                            </p:txEl>
                                          </p:spTgt>
                                        </p:tgtEl>
                                      </p:cBhvr>
                                    </p:animEffect>
                                    <p:set>
                                      <p:cBhvr>
                                        <p:cTn id="91" dur="1" fill="hold">
                                          <p:stCondLst>
                                            <p:cond delay="499"/>
                                          </p:stCondLst>
                                        </p:cTn>
                                        <p:tgtEl>
                                          <p:spTgt spid="20">
                                            <p:txEl>
                                              <p:pRg st="1" end="1"/>
                                            </p:txEl>
                                          </p:spTgt>
                                        </p:tgtEl>
                                        <p:attrNameLst>
                                          <p:attrName>style.visibility</p:attrName>
                                        </p:attrNameLst>
                                      </p:cBhvr>
                                      <p:to>
                                        <p:strVal val="hidden"/>
                                      </p:to>
                                    </p:set>
                                  </p:childTnLst>
                                </p:cTn>
                              </p:par>
                              <p:par>
                                <p:cTn id="92" presetID="22" presetClass="exit" presetSubtype="4" fill="hold" grpId="1" nodeType="withEffect">
                                  <p:stCondLst>
                                    <p:cond delay="0"/>
                                  </p:stCondLst>
                                  <p:childTnLst>
                                    <p:animEffect transition="out" filter="wipe(down)">
                                      <p:cBhvr>
                                        <p:cTn id="93" dur="500"/>
                                        <p:tgtEl>
                                          <p:spTgt spid="20">
                                            <p:txEl>
                                              <p:pRg st="2" end="2"/>
                                            </p:txEl>
                                          </p:spTgt>
                                        </p:tgtEl>
                                      </p:cBhvr>
                                    </p:animEffect>
                                    <p:set>
                                      <p:cBhvr>
                                        <p:cTn id="94" dur="1" fill="hold">
                                          <p:stCondLst>
                                            <p:cond delay="499"/>
                                          </p:stCondLst>
                                        </p:cTn>
                                        <p:tgtEl>
                                          <p:spTgt spid="20">
                                            <p:txEl>
                                              <p:pRg st="2" end="2"/>
                                            </p:txEl>
                                          </p:spTgt>
                                        </p:tgtEl>
                                        <p:attrNameLst>
                                          <p:attrName>style.visibility</p:attrName>
                                        </p:attrNameLst>
                                      </p:cBhvr>
                                      <p:to>
                                        <p:strVal val="hidden"/>
                                      </p:to>
                                    </p:set>
                                  </p:childTnLst>
                                </p:cTn>
                              </p:par>
                              <p:par>
                                <p:cTn id="95" presetID="22" presetClass="exit" presetSubtype="4" fill="hold" grpId="1" nodeType="withEffect">
                                  <p:stCondLst>
                                    <p:cond delay="0"/>
                                  </p:stCondLst>
                                  <p:childTnLst>
                                    <p:animEffect transition="out" filter="wipe(down)">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22" presetClass="exit" presetSubtype="4" fill="hold" grpId="1" nodeType="withEffect">
                                  <p:stCondLst>
                                    <p:cond delay="0"/>
                                  </p:stCondLst>
                                  <p:childTnLst>
                                    <p:animEffect transition="out" filter="wipe(down)">
                                      <p:cBhvr>
                                        <p:cTn id="99" dur="500"/>
                                        <p:tgtEl>
                                          <p:spTgt spid="23"/>
                                        </p:tgtEl>
                                      </p:cBhvr>
                                    </p:animEffect>
                                    <p:set>
                                      <p:cBhvr>
                                        <p:cTn id="100" dur="1" fill="hold">
                                          <p:stCondLst>
                                            <p:cond delay="499"/>
                                          </p:stCondLst>
                                        </p:cTn>
                                        <p:tgtEl>
                                          <p:spTgt spid="23"/>
                                        </p:tgtEl>
                                        <p:attrNameLst>
                                          <p:attrName>style.visibility</p:attrName>
                                        </p:attrNameLst>
                                      </p:cBhvr>
                                      <p:to>
                                        <p:strVal val="hidden"/>
                                      </p:to>
                                    </p:set>
                                  </p:childTnLst>
                                </p:cTn>
                              </p:par>
                              <p:par>
                                <p:cTn id="101" presetID="22" presetClass="exit" presetSubtype="4" fill="hold" grpId="1" nodeType="withEffect">
                                  <p:stCondLst>
                                    <p:cond delay="0"/>
                                  </p:stCondLst>
                                  <p:childTnLst>
                                    <p:animEffect transition="out" filter="wipe(down)">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22" presetClass="exit" presetSubtype="4" fill="hold" grpId="1" nodeType="withEffect">
                                  <p:stCondLst>
                                    <p:cond delay="0"/>
                                  </p:stCondLst>
                                  <p:childTnLst>
                                    <p:animEffect transition="out" filter="wipe(down)">
                                      <p:cBhvr>
                                        <p:cTn id="105" dur="500"/>
                                        <p:tgtEl>
                                          <p:spTgt spid="22"/>
                                        </p:tgtEl>
                                      </p:cBhvr>
                                    </p:animEffect>
                                    <p:set>
                                      <p:cBhvr>
                                        <p:cTn id="106" dur="1" fill="hold">
                                          <p:stCondLst>
                                            <p:cond delay="499"/>
                                          </p:stCondLst>
                                        </p:cTn>
                                        <p:tgtEl>
                                          <p:spTgt spid="22"/>
                                        </p:tgtEl>
                                        <p:attrNameLst>
                                          <p:attrName>style.visibility</p:attrName>
                                        </p:attrNameLst>
                                      </p:cBhvr>
                                      <p:to>
                                        <p:strVal val="hidden"/>
                                      </p:to>
                                    </p:set>
                                  </p:childTnLst>
                                </p:cTn>
                              </p:par>
                              <p:par>
                                <p:cTn id="107" presetID="22" presetClass="exit" presetSubtype="4" fill="hold" grpId="1" nodeType="withEffect">
                                  <p:stCondLst>
                                    <p:cond delay="0"/>
                                  </p:stCondLst>
                                  <p:childTnLst>
                                    <p:animEffect transition="out" filter="wipe(down)">
                                      <p:cBhvr>
                                        <p:cTn id="108" dur="500"/>
                                        <p:tgtEl>
                                          <p:spTgt spid="26"/>
                                        </p:tgtEl>
                                      </p:cBhvr>
                                    </p:animEffect>
                                    <p:set>
                                      <p:cBhvr>
                                        <p:cTn id="109" dur="1" fill="hold">
                                          <p:stCondLst>
                                            <p:cond delay="499"/>
                                          </p:stCondLst>
                                        </p:cTn>
                                        <p:tgtEl>
                                          <p:spTgt spid="26"/>
                                        </p:tgtEl>
                                        <p:attrNameLst>
                                          <p:attrName>style.visibility</p:attrName>
                                        </p:attrNameLst>
                                      </p:cBhvr>
                                      <p:to>
                                        <p:strVal val="hidden"/>
                                      </p:to>
                                    </p:set>
                                  </p:childTnLst>
                                </p:cTn>
                              </p:par>
                              <p:par>
                                <p:cTn id="110" presetID="22" presetClass="exit" presetSubtype="4" fill="hold" grpId="1" nodeType="withEffect">
                                  <p:stCondLst>
                                    <p:cond delay="0"/>
                                  </p:stCondLst>
                                  <p:childTnLst>
                                    <p:animEffect transition="out" filter="wipe(down)">
                                      <p:cBhvr>
                                        <p:cTn id="111" dur="500"/>
                                        <p:tgtEl>
                                          <p:spTgt spid="21"/>
                                        </p:tgtEl>
                                      </p:cBhvr>
                                    </p:animEffect>
                                    <p:set>
                                      <p:cBhvr>
                                        <p:cTn id="112" dur="1" fill="hold">
                                          <p:stCondLst>
                                            <p:cond delay="499"/>
                                          </p:stCondLst>
                                        </p:cTn>
                                        <p:tgtEl>
                                          <p:spTgt spid="2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8" fill="hold" nodeType="clickEffect">
                                  <p:stCondLst>
                                    <p:cond delay="0"/>
                                  </p:stCondLst>
                                  <p:childTnLst>
                                    <p:anim calcmode="lin" valueType="num">
                                      <p:cBhvr additive="base">
                                        <p:cTn id="116" dur="500"/>
                                        <p:tgtEl>
                                          <p:spTgt spid="9"/>
                                        </p:tgtEl>
                                        <p:attrNameLst>
                                          <p:attrName>ppt_x</p:attrName>
                                        </p:attrNameLst>
                                      </p:cBhvr>
                                      <p:tavLst>
                                        <p:tav tm="0">
                                          <p:val>
                                            <p:strVal val="ppt_x"/>
                                          </p:val>
                                        </p:tav>
                                        <p:tav tm="100000">
                                          <p:val>
                                            <p:strVal val="0-ppt_w/2"/>
                                          </p:val>
                                        </p:tav>
                                      </p:tavLst>
                                    </p:anim>
                                    <p:anim calcmode="lin" valueType="num">
                                      <p:cBhvr additive="base">
                                        <p:cTn id="117" dur="500"/>
                                        <p:tgtEl>
                                          <p:spTgt spid="9"/>
                                        </p:tgtEl>
                                        <p:attrNameLst>
                                          <p:attrName>ppt_y</p:attrName>
                                        </p:attrNameLst>
                                      </p:cBhvr>
                                      <p:tavLst>
                                        <p:tav tm="0">
                                          <p:val>
                                            <p:strVal val="ppt_y"/>
                                          </p:val>
                                        </p:tav>
                                        <p:tav tm="100000">
                                          <p:val>
                                            <p:strVal val="ppt_y"/>
                                          </p:val>
                                        </p:tav>
                                      </p:tavLst>
                                    </p:anim>
                                    <p:set>
                                      <p:cBhvr>
                                        <p:cTn id="1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0" grpId="0" animBg="1"/>
      <p:bldP spid="29" grpId="0" animBg="1"/>
      <p:bldP spid="28" grpId="0" animBg="1"/>
      <p:bldP spid="3" grpId="0" animBg="1"/>
      <p:bldP spid="19" grpId="0"/>
      <p:bldP spid="20" grpId="0" build="p"/>
      <p:bldP spid="20" grpId="1" build="allAtOnce"/>
      <p:bldP spid="21" grpId="0"/>
      <p:bldP spid="21" grpId="1"/>
      <p:bldP spid="22" grpId="0"/>
      <p:bldP spid="22" grpId="1"/>
      <p:bldP spid="23" grpId="0"/>
      <p:bldP spid="23" grpId="1"/>
      <p:bldP spid="10" grpId="0" animBg="1"/>
      <p:bldP spid="10" grpId="1" animBg="1"/>
      <p:bldP spid="25" grpId="0" animBg="1"/>
      <p:bldP spid="25" grpId="1" animBg="1"/>
      <p:bldP spid="26" grpId="0" animBg="1"/>
      <p:bldP spid="2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4371668" y="1453708"/>
            <a:ext cx="6484307" cy="3970318"/>
          </a:xfrm>
          <a:prstGeom prst="rect">
            <a:avLst/>
          </a:prstGeom>
        </p:spPr>
        <p:txBody>
          <a:bodyPr wrap="square" anchor="ctr">
            <a:spAutoFit/>
          </a:bodyPr>
          <a:lstStyle/>
          <a:p>
            <a:pPr marL="538163" indent="-538163" algn="just" defTabSz="342900">
              <a:buFont typeface="Courier New" panose="02070309020205020404" pitchFamily="49" charset="0"/>
              <a:buChar char="o"/>
            </a:pPr>
            <a:r>
              <a:rPr lang="en-PH" sz="2800" dirty="0">
                <a:solidFill>
                  <a:schemeClr val="bg1"/>
                </a:solidFill>
                <a:latin typeface="Calibri" panose="020F0502020204030204" pitchFamily="34" charset="0"/>
                <a:cs typeface="Calibri" panose="020F0502020204030204" pitchFamily="34" charset="0"/>
              </a:rPr>
              <a:t>SK Chairperson shall be immediately and primarily responsible for all the funds and property pertaining to the SK</a:t>
            </a:r>
          </a:p>
          <a:p>
            <a:pPr algn="just" defTabSz="342900"/>
            <a:endParaRPr lang="en-PH" sz="2800" dirty="0">
              <a:solidFill>
                <a:schemeClr val="bg1"/>
              </a:solidFill>
              <a:latin typeface="Calibri" panose="020F0502020204030204" pitchFamily="34" charset="0"/>
              <a:cs typeface="Calibri" panose="020F0502020204030204" pitchFamily="34" charset="0"/>
            </a:endParaRPr>
          </a:p>
          <a:p>
            <a:pPr algn="just" defTabSz="342900"/>
            <a:endParaRPr lang="en-PH" sz="2800" dirty="0">
              <a:solidFill>
                <a:schemeClr val="bg1"/>
              </a:solidFill>
              <a:latin typeface="Calibri" panose="020F0502020204030204" pitchFamily="34" charset="0"/>
              <a:cs typeface="Calibri" panose="020F0502020204030204" pitchFamily="34" charset="0"/>
            </a:endParaRPr>
          </a:p>
          <a:p>
            <a:pPr marL="538163" indent="-538163" algn="just" defTabSz="342900">
              <a:buFont typeface="Courier New" panose="02070309020205020404" pitchFamily="49" charset="0"/>
              <a:buChar char="o"/>
            </a:pPr>
            <a:r>
              <a:rPr lang="en-PH" sz="2800" dirty="0">
                <a:solidFill>
                  <a:schemeClr val="bg1"/>
                </a:solidFill>
                <a:latin typeface="Calibri" panose="020F0502020204030204" pitchFamily="34" charset="0"/>
                <a:cs typeface="Calibri" panose="020F0502020204030204" pitchFamily="34" charset="0"/>
              </a:rPr>
              <a:t>SK Treasurer shall be responsible in the proper handling or custody of the funds and property of the SK</a:t>
            </a:r>
          </a:p>
          <a:p>
            <a:pPr>
              <a:defRPr/>
            </a:pPr>
            <a:endParaRPr lang="id-ID" sz="2800" dirty="0">
              <a:solidFill>
                <a:schemeClr val="bg1"/>
              </a:solidFill>
              <a:latin typeface="Calibri" panose="020F0502020204030204" pitchFamily="34" charset="0"/>
              <a:cs typeface="Calibri" panose="020F0502020204030204" pitchFamily="34" charset="0"/>
            </a:endParaRPr>
          </a:p>
        </p:txBody>
      </p:sp>
      <p:sp>
        <p:nvSpPr>
          <p:cNvPr id="16" name="Rectangle 15"/>
          <p:cNvSpPr/>
          <p:nvPr/>
        </p:nvSpPr>
        <p:spPr>
          <a:xfrm>
            <a:off x="-1" y="3661560"/>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59" y="987452"/>
            <a:ext cx="2472935" cy="24729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862" y="3318914"/>
            <a:ext cx="2641328" cy="2641328"/>
          </a:xfrm>
          <a:prstGeom prst="rect">
            <a:avLst/>
          </a:prstGeom>
        </p:spPr>
      </p:pic>
    </p:spTree>
    <p:extLst>
      <p:ext uri="{BB962C8B-B14F-4D97-AF65-F5344CB8AC3E}">
        <p14:creationId xmlns:p14="http://schemas.microsoft.com/office/powerpoint/2010/main" val="3421347063"/>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p:tgtEl>
                                          <p:spTgt spid="3">
                                            <p:txEl>
                                              <p:pRg st="0" end="0"/>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3">
                                            <p:txEl>
                                              <p:pRg st="0" end="0"/>
                                            </p:txEl>
                                          </p:spTgt>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3" end="3"/>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2656690" y="2100040"/>
            <a:ext cx="8897720" cy="2677656"/>
          </a:xfrm>
          <a:prstGeom prst="rect">
            <a:avLst/>
          </a:prstGeom>
        </p:spPr>
        <p:txBody>
          <a:bodyPr wrap="square" anchor="ctr">
            <a:spAutoFit/>
          </a:bodyPr>
          <a:lstStyle/>
          <a:p>
            <a:pPr algn="just" defTabSz="342900"/>
            <a:endParaRPr lang="en-PH" sz="2800" dirty="0">
              <a:solidFill>
                <a:schemeClr val="bg1"/>
              </a:solidFill>
              <a:latin typeface="Calibri" panose="020F0502020204030204" pitchFamily="34" charset="0"/>
              <a:cs typeface="Calibri" panose="020F0502020204030204" pitchFamily="34" charset="0"/>
            </a:endParaRPr>
          </a:p>
          <a:p>
            <a:pPr algn="just" defTabSz="342900"/>
            <a:endParaRPr lang="en-PH" sz="2800" dirty="0">
              <a:solidFill>
                <a:schemeClr val="bg1"/>
              </a:solidFill>
              <a:latin typeface="Calibri" panose="020F0502020204030204" pitchFamily="34" charset="0"/>
              <a:cs typeface="Calibri" panose="020F0502020204030204" pitchFamily="34" charset="0"/>
            </a:endParaRPr>
          </a:p>
          <a:p>
            <a:r>
              <a:rPr lang="en-PH" sz="2800" b="1" dirty="0">
                <a:solidFill>
                  <a:schemeClr val="bg2"/>
                </a:solidFill>
              </a:rPr>
              <a:t>SK Treasurer and Secretary </a:t>
            </a:r>
            <a:r>
              <a:rPr lang="en-PH" sz="2800" dirty="0">
                <a:solidFill>
                  <a:schemeClr val="bg2"/>
                </a:solidFill>
              </a:rPr>
              <a:t>must be at least be 18 years old but not more than 30 years of age on the date of the appointment</a:t>
            </a:r>
          </a:p>
          <a:p>
            <a:pPr>
              <a:defRPr/>
            </a:pPr>
            <a:endParaRPr lang="id-ID" sz="2800" dirty="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1" y="683162"/>
            <a:ext cx="2641328" cy="2641328"/>
          </a:xfrm>
          <a:prstGeom prst="rect">
            <a:avLst/>
          </a:prstGeom>
        </p:spPr>
      </p:pic>
      <p:sp>
        <p:nvSpPr>
          <p:cNvPr id="2" name="TextBox 1">
            <a:extLst>
              <a:ext uri="{FF2B5EF4-FFF2-40B4-BE49-F238E27FC236}">
                <a16:creationId xmlns:a16="http://schemas.microsoft.com/office/drawing/2014/main" id="{8CBC167C-B8A6-30AC-C093-326CFC12FF0E}"/>
              </a:ext>
            </a:extLst>
          </p:cNvPr>
          <p:cNvSpPr txBox="1"/>
          <p:nvPr/>
        </p:nvSpPr>
        <p:spPr>
          <a:xfrm>
            <a:off x="284780" y="3840480"/>
            <a:ext cx="2129736" cy="1015663"/>
          </a:xfrm>
          <a:prstGeom prst="rect">
            <a:avLst/>
          </a:prstGeom>
          <a:noFill/>
        </p:spPr>
        <p:txBody>
          <a:bodyPr wrap="square" rtlCol="0">
            <a:spAutoFit/>
          </a:bodyPr>
          <a:lstStyle/>
          <a:p>
            <a:r>
              <a:rPr lang="en-PH" sz="3000" dirty="0">
                <a:solidFill>
                  <a:schemeClr val="bg1"/>
                </a:solidFill>
              </a:rPr>
              <a:t>Section 2 of RA 11768</a:t>
            </a:r>
          </a:p>
        </p:txBody>
      </p:sp>
    </p:spTree>
    <p:extLst>
      <p:ext uri="{BB962C8B-B14F-4D97-AF65-F5344CB8AC3E}">
        <p14:creationId xmlns:p14="http://schemas.microsoft.com/office/powerpoint/2010/main" val="3569228846"/>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2656690" y="514991"/>
            <a:ext cx="8897720" cy="5847755"/>
          </a:xfrm>
          <a:prstGeom prst="rect">
            <a:avLst/>
          </a:prstGeom>
        </p:spPr>
        <p:txBody>
          <a:bodyPr wrap="square" anchor="ctr">
            <a:spAutoFit/>
          </a:bodyPr>
          <a:lstStyle/>
          <a:p>
            <a:pPr algn="just" defTabSz="342900"/>
            <a:endParaRPr lang="en-PH" sz="2800" dirty="0">
              <a:solidFill>
                <a:schemeClr val="bg1"/>
              </a:solidFill>
              <a:latin typeface="Calibri" panose="020F0502020204030204" pitchFamily="34" charset="0"/>
              <a:cs typeface="Calibri" panose="020F0502020204030204" pitchFamily="34" charset="0"/>
            </a:endParaRPr>
          </a:p>
          <a:p>
            <a:pPr algn="just" defTabSz="342900"/>
            <a:endParaRPr lang="en-PH" sz="2800" dirty="0">
              <a:solidFill>
                <a:schemeClr val="bg1"/>
              </a:solidFill>
              <a:latin typeface="Calibri" panose="020F0502020204030204" pitchFamily="34" charset="0"/>
              <a:cs typeface="Calibri" panose="020F0502020204030204" pitchFamily="34" charset="0"/>
            </a:endParaRPr>
          </a:p>
          <a:p>
            <a:r>
              <a:rPr lang="en-PH" sz="2900" b="1" dirty="0">
                <a:solidFill>
                  <a:schemeClr val="bg2"/>
                </a:solidFill>
              </a:rPr>
              <a:t>SK Treasurer </a:t>
            </a:r>
            <a:r>
              <a:rPr lang="en-PH" sz="2900" dirty="0">
                <a:solidFill>
                  <a:schemeClr val="bg2"/>
                </a:solidFill>
              </a:rPr>
              <a:t>– with educational or career background  relating to business administration, accountancy, finance, economics or bookkeeping. Provided, that only if no person meets the requirement can the SK Chairperson consider other suitable nominees. Provided further that the appointed SK Treasurer shall undergo a mandatory bookkeeping training from, and be duly certified by the TESDA </a:t>
            </a:r>
            <a:r>
              <a:rPr lang="en-PH" sz="2900" u="sng" dirty="0">
                <a:solidFill>
                  <a:schemeClr val="bg2"/>
                </a:solidFill>
              </a:rPr>
              <a:t>before assumption to office</a:t>
            </a:r>
            <a:r>
              <a:rPr lang="en-PH" sz="2900" dirty="0">
                <a:solidFill>
                  <a:schemeClr val="bg2"/>
                </a:solidFill>
              </a:rPr>
              <a:t>. Provided finally, that the appointed SK Treasurer shall be prioritized in the allocation of the appropriate TESDA scholarship.</a:t>
            </a:r>
          </a:p>
          <a:p>
            <a:pPr>
              <a:defRPr/>
            </a:pPr>
            <a:endParaRPr lang="id-ID" sz="2800" dirty="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1" y="683162"/>
            <a:ext cx="2641328" cy="2641328"/>
          </a:xfrm>
          <a:prstGeom prst="rect">
            <a:avLst/>
          </a:prstGeom>
        </p:spPr>
      </p:pic>
      <p:sp>
        <p:nvSpPr>
          <p:cNvPr id="2" name="TextBox 1">
            <a:extLst>
              <a:ext uri="{FF2B5EF4-FFF2-40B4-BE49-F238E27FC236}">
                <a16:creationId xmlns:a16="http://schemas.microsoft.com/office/drawing/2014/main" id="{CD3D6EDF-72D0-7C58-6118-A2FFC5374A46}"/>
              </a:ext>
            </a:extLst>
          </p:cNvPr>
          <p:cNvSpPr txBox="1"/>
          <p:nvPr/>
        </p:nvSpPr>
        <p:spPr>
          <a:xfrm>
            <a:off x="284780" y="3840480"/>
            <a:ext cx="2129736" cy="1015663"/>
          </a:xfrm>
          <a:prstGeom prst="rect">
            <a:avLst/>
          </a:prstGeom>
          <a:noFill/>
        </p:spPr>
        <p:txBody>
          <a:bodyPr wrap="square" rtlCol="0">
            <a:spAutoFit/>
          </a:bodyPr>
          <a:lstStyle/>
          <a:p>
            <a:r>
              <a:rPr lang="en-PH" sz="3000" dirty="0">
                <a:solidFill>
                  <a:schemeClr val="bg1"/>
                </a:solidFill>
              </a:rPr>
              <a:t>Section 2 of RA 11768</a:t>
            </a:r>
          </a:p>
        </p:txBody>
      </p:sp>
    </p:spTree>
    <p:extLst>
      <p:ext uri="{BB962C8B-B14F-4D97-AF65-F5344CB8AC3E}">
        <p14:creationId xmlns:p14="http://schemas.microsoft.com/office/powerpoint/2010/main" val="460370509"/>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3625338" y="1643526"/>
            <a:ext cx="7273009" cy="3539430"/>
          </a:xfrm>
          <a:prstGeom prst="rect">
            <a:avLst/>
          </a:prstGeom>
        </p:spPr>
        <p:txBody>
          <a:bodyPr wrap="square" anchor="ctr">
            <a:spAutoFit/>
          </a:bodyPr>
          <a:lstStyle/>
          <a:p>
            <a:pPr marL="538163" indent="-538163" algn="just" defTabSz="342900">
              <a:buFont typeface="Courier New" panose="02070309020205020404" pitchFamily="49" charset="0"/>
              <a:buChar char="o"/>
            </a:pPr>
            <a:r>
              <a:rPr lang="en-PH" sz="2800" dirty="0">
                <a:solidFill>
                  <a:schemeClr val="bg1"/>
                </a:solidFill>
                <a:latin typeface="Calibri" panose="020F0502020204030204" pitchFamily="34" charset="0"/>
                <a:cs typeface="Calibri" panose="020F0502020204030204" pitchFamily="34" charset="0"/>
              </a:rPr>
              <a:t>The SK Chairperson with the concurrence of the majority of all the SK members shall designate a Budget Monitoring Officer (BMO) who shall be responsible in monitoring the SK budget and preparation of budget reports. The BMO shall come from the SK officials except the SK Treasurer</a:t>
            </a:r>
          </a:p>
          <a:p>
            <a:pPr>
              <a:defRPr/>
            </a:pPr>
            <a:endParaRPr lang="id-ID" sz="2800" dirty="0">
              <a:solidFill>
                <a:schemeClr val="bg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59" y="987452"/>
            <a:ext cx="2472935" cy="2472935"/>
          </a:xfrm>
          <a:prstGeom prst="rect">
            <a:avLst/>
          </a:prstGeom>
        </p:spPr>
      </p:pic>
    </p:spTree>
    <p:extLst>
      <p:ext uri="{BB962C8B-B14F-4D97-AF65-F5344CB8AC3E}">
        <p14:creationId xmlns:p14="http://schemas.microsoft.com/office/powerpoint/2010/main" val="41131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4371668" y="2100040"/>
            <a:ext cx="6484307" cy="2677656"/>
          </a:xfrm>
          <a:prstGeom prst="rect">
            <a:avLst/>
          </a:prstGeom>
        </p:spPr>
        <p:txBody>
          <a:bodyPr wrap="square" anchor="ctr">
            <a:spAutoFit/>
          </a:bodyPr>
          <a:lstStyle/>
          <a:p>
            <a:pPr marL="538163" indent="-538163" algn="just" defTabSz="342900">
              <a:buFont typeface="Courier New" panose="02070309020205020404" pitchFamily="49" charset="0"/>
              <a:buChar char="o"/>
            </a:pPr>
            <a:r>
              <a:rPr lang="en-PH" sz="2800" dirty="0">
                <a:solidFill>
                  <a:schemeClr val="bg1"/>
                </a:solidFill>
                <a:latin typeface="Calibri" panose="020F0502020204030204" pitchFamily="34" charset="0"/>
                <a:cs typeface="Calibri" panose="020F0502020204030204" pitchFamily="34" charset="0"/>
              </a:rPr>
              <a:t>Fiscal responsibility is shared by all those exercising authority over the financial affairs, transactions and operations of the SK</a:t>
            </a:r>
          </a:p>
          <a:p>
            <a:pPr algn="just" defTabSz="342900"/>
            <a:endParaRPr lang="en-PH" sz="2800" dirty="0">
              <a:solidFill>
                <a:schemeClr val="bg1"/>
              </a:solidFill>
              <a:latin typeface="Calibri" panose="020F0502020204030204" pitchFamily="34" charset="0"/>
              <a:cs typeface="Calibri" panose="020F0502020204030204" pitchFamily="34" charset="0"/>
            </a:endParaRPr>
          </a:p>
          <a:p>
            <a:pPr>
              <a:defRPr/>
            </a:pPr>
            <a:endParaRPr lang="id-ID" sz="2800" dirty="0">
              <a:solidFill>
                <a:schemeClr val="bg1"/>
              </a:solidFill>
              <a:latin typeface="Calibri" panose="020F0502020204030204" pitchFamily="34" charset="0"/>
              <a:cs typeface="Calibri" panose="020F0502020204030204" pitchFamily="34" charset="0"/>
            </a:endParaRPr>
          </a:p>
        </p:txBody>
      </p:sp>
      <p:sp>
        <p:nvSpPr>
          <p:cNvPr id="16" name="Rectangle 15"/>
          <p:cNvSpPr/>
          <p:nvPr/>
        </p:nvSpPr>
        <p:spPr>
          <a:xfrm>
            <a:off x="-1" y="3661560"/>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59" y="987452"/>
            <a:ext cx="2472935" cy="247293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862" y="3318914"/>
            <a:ext cx="2641328" cy="2641328"/>
          </a:xfrm>
          <a:prstGeom prst="rect">
            <a:avLst/>
          </a:prstGeom>
        </p:spPr>
      </p:pic>
    </p:spTree>
    <p:extLst>
      <p:ext uri="{BB962C8B-B14F-4D97-AF65-F5344CB8AC3E}">
        <p14:creationId xmlns:p14="http://schemas.microsoft.com/office/powerpoint/2010/main" val="3778337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3">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4329844" y="1424825"/>
            <a:ext cx="6484307" cy="3108543"/>
          </a:xfrm>
          <a:prstGeom prst="rect">
            <a:avLst/>
          </a:prstGeom>
        </p:spPr>
        <p:txBody>
          <a:bodyPr wrap="square" anchor="ctr">
            <a:spAutoFit/>
          </a:bodyPr>
          <a:lstStyle/>
          <a:p>
            <a:pPr algn="just" defTabSz="342900"/>
            <a:endParaRPr lang="en-PH" sz="2800" dirty="0">
              <a:solidFill>
                <a:schemeClr val="bg1"/>
              </a:solidFill>
              <a:latin typeface="Calibri" panose="020F0502020204030204" pitchFamily="34" charset="0"/>
              <a:cs typeface="Calibri" panose="020F0502020204030204" pitchFamily="34" charset="0"/>
            </a:endParaRPr>
          </a:p>
          <a:p>
            <a:pPr marL="538163" indent="-538163" algn="just" defTabSz="342900">
              <a:buFont typeface="Courier New" panose="02070309020205020404" pitchFamily="49" charset="0"/>
              <a:buChar char="o"/>
            </a:pPr>
            <a:r>
              <a:rPr lang="en-PH" sz="2800" dirty="0">
                <a:solidFill>
                  <a:schemeClr val="bg1"/>
                </a:solidFill>
                <a:latin typeface="Calibri" panose="020F0502020204030204" pitchFamily="34" charset="0"/>
                <a:cs typeface="Calibri" panose="020F0502020204030204" pitchFamily="34" charset="0"/>
              </a:rPr>
              <a:t>Persons entrusted with the possession or custody of the funds and property shall be immediately responsible to the SK chairperson w/o prejudice to the liability of either party to the SK</a:t>
            </a:r>
          </a:p>
          <a:p>
            <a:pPr>
              <a:defRPr/>
            </a:pPr>
            <a:endParaRPr lang="id-ID" sz="2800" dirty="0">
              <a:solidFill>
                <a:schemeClr val="bg1"/>
              </a:solidFill>
              <a:latin typeface="Calibri" panose="020F0502020204030204" pitchFamily="34" charset="0"/>
              <a:cs typeface="Calibri" panose="020F0502020204030204" pitchFamily="34" charset="0"/>
            </a:endParaRPr>
          </a:p>
        </p:txBody>
      </p:sp>
      <p:sp>
        <p:nvSpPr>
          <p:cNvPr id="16" name="Rectangle 15"/>
          <p:cNvSpPr/>
          <p:nvPr/>
        </p:nvSpPr>
        <p:spPr>
          <a:xfrm>
            <a:off x="-1" y="3661560"/>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59" y="987452"/>
            <a:ext cx="2472935" cy="247293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862" y="3318914"/>
            <a:ext cx="2641328" cy="2641328"/>
          </a:xfrm>
          <a:prstGeom prst="rect">
            <a:avLst/>
          </a:prstGeom>
        </p:spPr>
      </p:pic>
    </p:spTree>
    <p:extLst>
      <p:ext uri="{BB962C8B-B14F-4D97-AF65-F5344CB8AC3E}">
        <p14:creationId xmlns:p14="http://schemas.microsoft.com/office/powerpoint/2010/main" val="8517368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p:tgtEl>
                                          <p:spTgt spid="3">
                                            <p:txEl>
                                              <p:pRg st="1" end="1"/>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4345911" y="1623879"/>
            <a:ext cx="6535818" cy="3970318"/>
          </a:xfrm>
          <a:prstGeom prst="rect">
            <a:avLst/>
          </a:prstGeom>
        </p:spPr>
        <p:txBody>
          <a:bodyPr wrap="square" anchor="ctr">
            <a:spAutoFit/>
          </a:bodyPr>
          <a:lstStyle/>
          <a:p>
            <a:pPr marL="538163" indent="-538163" algn="just" defTabSz="342900">
              <a:buFont typeface="Courier New" panose="02070309020205020404" pitchFamily="49" charset="0"/>
              <a:buChar char="o"/>
            </a:pPr>
            <a:r>
              <a:rPr lang="en-PH" sz="2800" dirty="0">
                <a:solidFill>
                  <a:schemeClr val="bg1"/>
                </a:solidFill>
                <a:latin typeface="Calibri" panose="020F0502020204030204" pitchFamily="34" charset="0"/>
                <a:cs typeface="Calibri" panose="020F0502020204030204" pitchFamily="34" charset="0"/>
              </a:rPr>
              <a:t>Every officer of the SK whose duties permit or require the possession or custody of gov’t funds or property shall be accountable therefor and for the safekeeping thereof in conformity with law </a:t>
            </a:r>
          </a:p>
          <a:p>
            <a:pPr algn="just" defTabSz="342900"/>
            <a:endParaRPr lang="en-PH" sz="2800" dirty="0">
              <a:solidFill>
                <a:schemeClr val="bg1"/>
              </a:solidFill>
              <a:latin typeface="Calibri" panose="020F0502020204030204" pitchFamily="34" charset="0"/>
              <a:cs typeface="Calibri" panose="020F0502020204030204" pitchFamily="34" charset="0"/>
            </a:endParaRPr>
          </a:p>
          <a:p>
            <a:pPr marL="538163" indent="-538163" algn="just" defTabSz="342900">
              <a:buFont typeface="Courier New" panose="02070309020205020404" pitchFamily="49" charset="0"/>
              <a:buChar char="o"/>
            </a:pPr>
            <a:endParaRPr lang="en-PH" sz="2800" dirty="0">
              <a:solidFill>
                <a:schemeClr val="bg1"/>
              </a:solidFill>
              <a:latin typeface="Calibri" panose="020F0502020204030204" pitchFamily="34" charset="0"/>
              <a:cs typeface="Calibri" panose="020F0502020204030204" pitchFamily="34" charset="0"/>
            </a:endParaRPr>
          </a:p>
          <a:p>
            <a:pPr>
              <a:defRPr/>
            </a:pPr>
            <a:endParaRPr lang="id-ID" sz="2800" dirty="0">
              <a:solidFill>
                <a:schemeClr val="bg1"/>
              </a:solidFill>
              <a:latin typeface="Calibri" panose="020F0502020204030204" pitchFamily="34" charset="0"/>
              <a:cs typeface="Calibri" panose="020F0502020204030204" pitchFamily="34" charset="0"/>
            </a:endParaRPr>
          </a:p>
        </p:txBody>
      </p:sp>
      <p:sp>
        <p:nvSpPr>
          <p:cNvPr id="16" name="Rectangle 15"/>
          <p:cNvSpPr/>
          <p:nvPr/>
        </p:nvSpPr>
        <p:spPr>
          <a:xfrm>
            <a:off x="-1" y="3661560"/>
            <a:ext cx="3431059" cy="1958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59" y="987452"/>
            <a:ext cx="2472935" cy="247293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862" y="3318914"/>
            <a:ext cx="2641328" cy="2641328"/>
          </a:xfrm>
          <a:prstGeom prst="rect">
            <a:avLst/>
          </a:prstGeom>
        </p:spPr>
      </p:pic>
    </p:spTree>
    <p:extLst>
      <p:ext uri="{BB962C8B-B14F-4D97-AF65-F5344CB8AC3E}">
        <p14:creationId xmlns:p14="http://schemas.microsoft.com/office/powerpoint/2010/main" val="26040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122542"/>
            <a:ext cx="12192001" cy="6980542"/>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482" y="-407600"/>
            <a:ext cx="8322537" cy="8322537"/>
          </a:xfrm>
          <a:prstGeom prst="rect">
            <a:avLst/>
          </a:prstGeom>
        </p:spPr>
      </p:pic>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8359259" y="-72057"/>
            <a:ext cx="3431059" cy="6858000"/>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Title 1"/>
          <p:cNvSpPr txBox="1">
            <a:spLocks/>
          </p:cNvSpPr>
          <p:nvPr/>
        </p:nvSpPr>
        <p:spPr bwMode="auto">
          <a:xfrm>
            <a:off x="8303296" y="1189484"/>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buNone/>
            </a:pPr>
            <a:r>
              <a:rPr lang="en-PH" sz="3200" dirty="0">
                <a:solidFill>
                  <a:schemeClr val="bg2">
                    <a:lumMod val="25000"/>
                  </a:schemeClr>
                </a:solidFill>
                <a:latin typeface="Franklin Gothic Medium" panose="020B0603020102020204" pitchFamily="34" charset="0"/>
              </a:rPr>
              <a:t>Every accountable officer shall be properly bonded in accordance with law</a:t>
            </a:r>
            <a:r>
              <a:rPr lang="en-PH" altLang="en-US" sz="3200" dirty="0">
                <a:solidFill>
                  <a:schemeClr val="bg2">
                    <a:lumMod val="25000"/>
                  </a:schemeClr>
                </a:solidFill>
                <a:latin typeface="Franklin Gothic Medium" panose="020B0603020102020204" pitchFamily="34" charset="0"/>
              </a:rPr>
              <a:t>:</a:t>
            </a:r>
          </a:p>
        </p:txBody>
      </p:sp>
      <p:sp>
        <p:nvSpPr>
          <p:cNvPr id="3" name="Rectangle 2"/>
          <p:cNvSpPr/>
          <p:nvPr/>
        </p:nvSpPr>
        <p:spPr>
          <a:xfrm>
            <a:off x="401682" y="1905506"/>
            <a:ext cx="7778913" cy="3046988"/>
          </a:xfrm>
          <a:prstGeom prst="rect">
            <a:avLst/>
          </a:prstGeom>
        </p:spPr>
        <p:txBody>
          <a:bodyPr wrap="square">
            <a:spAutoFit/>
          </a:bodyPr>
          <a:lstStyle/>
          <a:p>
            <a:pPr algn="just"/>
            <a:r>
              <a:rPr lang="en-PH" sz="3200" dirty="0">
                <a:solidFill>
                  <a:schemeClr val="bg1">
                    <a:lumMod val="85000"/>
                  </a:schemeClr>
                </a:solidFill>
                <a:latin typeface="Calibri" panose="020F0502020204030204" pitchFamily="34" charset="0"/>
                <a:cs typeface="Calibri" panose="020F0502020204030204" pitchFamily="34" charset="0"/>
              </a:rPr>
              <a:t>-  Sec. 101, PD 1445</a:t>
            </a:r>
          </a:p>
          <a:p>
            <a:pPr marL="342900" indent="-342900" algn="just">
              <a:buFontTx/>
              <a:buChar char="-"/>
            </a:pPr>
            <a:r>
              <a:rPr lang="en-PH" sz="3200" dirty="0">
                <a:solidFill>
                  <a:schemeClr val="bg1">
                    <a:lumMod val="85000"/>
                  </a:schemeClr>
                </a:solidFill>
                <a:latin typeface="Calibri" panose="020F0502020204030204" pitchFamily="34" charset="0"/>
                <a:cs typeface="Calibri" panose="020F0502020204030204" pitchFamily="34" charset="0"/>
              </a:rPr>
              <a:t>EO No. 292 (Admin Code of 1987)</a:t>
            </a:r>
          </a:p>
          <a:p>
            <a:pPr marL="342900" indent="-342900" algn="just">
              <a:buFontTx/>
              <a:buChar char="-"/>
            </a:pPr>
            <a:r>
              <a:rPr lang="en-PH" sz="3200" dirty="0">
                <a:solidFill>
                  <a:schemeClr val="bg1">
                    <a:lumMod val="85000"/>
                  </a:schemeClr>
                </a:solidFill>
                <a:latin typeface="Calibri" panose="020F0502020204030204" pitchFamily="34" charset="0"/>
                <a:cs typeface="Calibri" panose="020F0502020204030204" pitchFamily="34" charset="0"/>
              </a:rPr>
              <a:t>Treasury Circular No. 02-2019 dated April 25, 2019, as supplemented by Treasury Circular No. 1-2022 dated May 30, 2022</a:t>
            </a:r>
          </a:p>
          <a:p>
            <a:pPr marL="342900" indent="-342900" algn="just">
              <a:buFontTx/>
              <a:buChar char="-"/>
            </a:pPr>
            <a:r>
              <a:rPr lang="en-PH" sz="3200" dirty="0">
                <a:solidFill>
                  <a:schemeClr val="bg1">
                    <a:lumMod val="85000"/>
                  </a:schemeClr>
                </a:solidFill>
                <a:latin typeface="Calibri" panose="020F0502020204030204" pitchFamily="34" charset="0"/>
                <a:cs typeface="Calibri" panose="020F0502020204030204" pitchFamily="34" charset="0"/>
              </a:rPr>
              <a:t>other pertinent issuances of the BTR</a:t>
            </a:r>
          </a:p>
        </p:txBody>
      </p:sp>
    </p:spTree>
    <p:extLst>
      <p:ext uri="{BB962C8B-B14F-4D97-AF65-F5344CB8AC3E}">
        <p14:creationId xmlns:p14="http://schemas.microsoft.com/office/powerpoint/2010/main" val="2792673866"/>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sp>
        <p:nvSpPr>
          <p:cNvPr id="2" name="Rectangle 1"/>
          <p:cNvSpPr/>
          <p:nvPr/>
        </p:nvSpPr>
        <p:spPr>
          <a:xfrm>
            <a:off x="0" y="1235675"/>
            <a:ext cx="3431059"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11796584" y="1235674"/>
            <a:ext cx="395416" cy="43866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4196840" y="1424825"/>
            <a:ext cx="6484307" cy="2677656"/>
          </a:xfrm>
          <a:prstGeom prst="rect">
            <a:avLst/>
          </a:prstGeom>
        </p:spPr>
        <p:txBody>
          <a:bodyPr wrap="square" anchor="ctr">
            <a:spAutoFit/>
          </a:bodyPr>
          <a:lstStyle/>
          <a:p>
            <a:pPr>
              <a:defRPr/>
            </a:pPr>
            <a:endParaRPr lang="en-PH" sz="2800" dirty="0">
              <a:solidFill>
                <a:schemeClr val="bg1">
                  <a:lumMod val="95000"/>
                </a:schemeClr>
              </a:solidFill>
              <a:latin typeface="Calibri" panose="020F0502020204030204" pitchFamily="34" charset="0"/>
              <a:cs typeface="Calibri" panose="020F0502020204030204" pitchFamily="34" charset="0"/>
            </a:endParaRPr>
          </a:p>
          <a:p>
            <a:pPr marL="457200" indent="-457200">
              <a:buFont typeface="Courier New" panose="02070309020205020404" pitchFamily="49" charset="0"/>
              <a:buChar char="o"/>
              <a:defRPr/>
            </a:pPr>
            <a:r>
              <a:rPr lang="en-PH" sz="2800" dirty="0">
                <a:solidFill>
                  <a:schemeClr val="bg1">
                    <a:lumMod val="95000"/>
                  </a:schemeClr>
                </a:solidFill>
                <a:latin typeface="Calibri" panose="020F0502020204030204" pitchFamily="34" charset="0"/>
                <a:cs typeface="Calibri" panose="020F0502020204030204" pitchFamily="34" charset="0"/>
              </a:rPr>
              <a:t>SK financial transactions shall be kept under </a:t>
            </a:r>
            <a:r>
              <a:rPr lang="en-PH" sz="2800" b="1" dirty="0">
                <a:solidFill>
                  <a:srgbClr val="FFC000"/>
                </a:solidFill>
                <a:latin typeface="Calibri" panose="020F0502020204030204" pitchFamily="34" charset="0"/>
                <a:cs typeface="Calibri" panose="020F0502020204030204" pitchFamily="34" charset="0"/>
              </a:rPr>
              <a:t>cash basis of  accounting </a:t>
            </a:r>
            <a:r>
              <a:rPr lang="en-PH" sz="2800" dirty="0">
                <a:solidFill>
                  <a:schemeClr val="bg1">
                    <a:lumMod val="95000"/>
                  </a:schemeClr>
                </a:solidFill>
                <a:latin typeface="Calibri" panose="020F0502020204030204" pitchFamily="34" charset="0"/>
                <a:cs typeface="Calibri" panose="020F0502020204030204" pitchFamily="34" charset="0"/>
              </a:rPr>
              <a:t>using a </a:t>
            </a:r>
            <a:r>
              <a:rPr lang="en-PH" sz="2800" b="1" dirty="0">
                <a:solidFill>
                  <a:srgbClr val="FFC000"/>
                </a:solidFill>
                <a:latin typeface="Calibri" panose="020F0502020204030204" pitchFamily="34" charset="0"/>
                <a:cs typeface="Calibri" panose="020F0502020204030204" pitchFamily="34" charset="0"/>
              </a:rPr>
              <a:t>single-entry bookkeeping system</a:t>
            </a:r>
            <a:r>
              <a:rPr lang="en-PH" sz="2800" dirty="0">
                <a:solidFill>
                  <a:srgbClr val="FFC000"/>
                </a:solidFill>
                <a:latin typeface="Calibri" panose="020F0502020204030204" pitchFamily="34" charset="0"/>
                <a:cs typeface="Calibri" panose="020F0502020204030204" pitchFamily="34" charset="0"/>
              </a:rPr>
              <a:t> </a:t>
            </a:r>
            <a:r>
              <a:rPr lang="en-PH" sz="2800" dirty="0">
                <a:solidFill>
                  <a:schemeClr val="bg1">
                    <a:lumMod val="95000"/>
                  </a:schemeClr>
                </a:solidFill>
                <a:latin typeface="Calibri" panose="020F0502020204030204" pitchFamily="34" charset="0"/>
                <a:cs typeface="Calibri" panose="020F0502020204030204" pitchFamily="34" charset="0"/>
              </a:rPr>
              <a:t>and recorded in accordance with the </a:t>
            </a:r>
            <a:r>
              <a:rPr lang="en-PH" sz="2800" b="1" dirty="0">
                <a:solidFill>
                  <a:srgbClr val="FFC000"/>
                </a:solidFill>
                <a:latin typeface="Calibri" panose="020F0502020204030204" pitchFamily="34" charset="0"/>
                <a:cs typeface="Calibri" panose="020F0502020204030204" pitchFamily="34" charset="0"/>
              </a:rPr>
              <a:t>list of accounts</a:t>
            </a:r>
            <a:r>
              <a:rPr lang="en-PH" sz="2800" b="1" dirty="0">
                <a:solidFill>
                  <a:schemeClr val="bg1">
                    <a:lumMod val="95000"/>
                  </a:schemeClr>
                </a:solidFill>
                <a:latin typeface="Calibri" panose="020F0502020204030204" pitchFamily="34" charset="0"/>
                <a:cs typeface="Calibri" panose="020F0502020204030204" pitchFamily="34" charset="0"/>
              </a:rPr>
              <a:t> </a:t>
            </a:r>
            <a:r>
              <a:rPr lang="en-PH" sz="2800" dirty="0">
                <a:solidFill>
                  <a:schemeClr val="bg1">
                    <a:lumMod val="95000"/>
                  </a:schemeClr>
                </a:solidFill>
                <a:latin typeface="Calibri" panose="020F0502020204030204" pitchFamily="34" charset="0"/>
                <a:cs typeface="Calibri" panose="020F0502020204030204" pitchFamily="34" charset="0"/>
              </a:rPr>
              <a:t>provided in the HFTSK</a:t>
            </a:r>
          </a:p>
        </p:txBody>
      </p:sp>
      <p:pic>
        <p:nvPicPr>
          <p:cNvPr id="4" name="Picture 3"/>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578431" y="2190575"/>
            <a:ext cx="2476846" cy="2476846"/>
          </a:xfrm>
          <a:prstGeom prst="rect">
            <a:avLst/>
          </a:prstGeom>
        </p:spPr>
      </p:pic>
    </p:spTree>
    <p:extLst>
      <p:ext uri="{BB962C8B-B14F-4D97-AF65-F5344CB8AC3E}">
        <p14:creationId xmlns:p14="http://schemas.microsoft.com/office/powerpoint/2010/main" val="1524082191"/>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25" fill="hold">
                                          <p:stCondLst>
                                            <p:cond delay="0"/>
                                          </p:stCondLst>
                                        </p:cTn>
                                        <p:tgtEl>
                                          <p:spTgt spid="4"/>
                                        </p:tgtEl>
                                        <p:attrNameLst>
                                          <p:attrName>r</p:attrName>
                                        </p:attrNameLst>
                                      </p:cBhvr>
                                    </p:animRot>
                                    <p:animRot by="-240000">
                                      <p:cBhvr>
                                        <p:cTn id="9" dur="250" fill="hold">
                                          <p:stCondLst>
                                            <p:cond delay="250"/>
                                          </p:stCondLst>
                                        </p:cTn>
                                        <p:tgtEl>
                                          <p:spTgt spid="4"/>
                                        </p:tgtEl>
                                        <p:attrNameLst>
                                          <p:attrName>r</p:attrName>
                                        </p:attrNameLst>
                                      </p:cBhvr>
                                    </p:animRot>
                                    <p:animRot by="240000">
                                      <p:cBhvr>
                                        <p:cTn id="10" dur="250" fill="hold">
                                          <p:stCondLst>
                                            <p:cond delay="500"/>
                                          </p:stCondLst>
                                        </p:cTn>
                                        <p:tgtEl>
                                          <p:spTgt spid="4"/>
                                        </p:tgtEl>
                                        <p:attrNameLst>
                                          <p:attrName>r</p:attrName>
                                        </p:attrNameLst>
                                      </p:cBhvr>
                                    </p:animRot>
                                    <p:animRot by="-240000">
                                      <p:cBhvr>
                                        <p:cTn id="11" dur="250" fill="hold">
                                          <p:stCondLst>
                                            <p:cond delay="750"/>
                                          </p:stCondLst>
                                        </p:cTn>
                                        <p:tgtEl>
                                          <p:spTgt spid="4"/>
                                        </p:tgtEl>
                                        <p:attrNameLst>
                                          <p:attrName>r</p:attrName>
                                        </p:attrNameLst>
                                      </p:cBhvr>
                                    </p:animRot>
                                    <p:animRot by="120000">
                                      <p:cBhvr>
                                        <p:cTn id="12" dur="250" fill="hold">
                                          <p:stCondLst>
                                            <p:cond delay="1000"/>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493180" y="-2117560"/>
            <a:ext cx="8975560" cy="8975560"/>
            <a:chOff x="-2493180" y="-2117560"/>
            <a:chExt cx="8975560" cy="8975560"/>
          </a:xfrm>
        </p:grpSpPr>
        <p:sp>
          <p:nvSpPr>
            <p:cNvPr id="34" name="Oval 33"/>
            <p:cNvSpPr/>
            <p:nvPr/>
          </p:nvSpPr>
          <p:spPr>
            <a:xfrm>
              <a:off x="-2493180" y="-2117560"/>
              <a:ext cx="8975560" cy="8975560"/>
            </a:xfrm>
            <a:prstGeom prst="ellipse">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0" y="0"/>
              <a:ext cx="1953927"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pic>
        <p:nvPicPr>
          <p:cNvPr id="18" name="Picture 17" descr="Image result for collects cash in peso"/>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98000"/>
                    </a14:imgEffect>
                  </a14:imgLayer>
                </a14:imgProps>
              </a:ext>
              <a:ext uri="{28A0092B-C50C-407E-A947-70E740481C1C}">
                <a14:useLocalDpi xmlns:a14="http://schemas.microsoft.com/office/drawing/2010/main" val="0"/>
              </a:ext>
            </a:extLst>
          </a:blip>
          <a:srcRect b="10055"/>
          <a:stretch/>
        </p:blipFill>
        <p:spPr bwMode="auto">
          <a:xfrm>
            <a:off x="-329203" y="-35596"/>
            <a:ext cx="6219308" cy="6246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7" name="Title 1"/>
          <p:cNvSpPr txBox="1">
            <a:spLocks/>
          </p:cNvSpPr>
          <p:nvPr/>
        </p:nvSpPr>
        <p:spPr bwMode="auto">
          <a:xfrm>
            <a:off x="1008959" y="599214"/>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4400" b="1" dirty="0">
                <a:solidFill>
                  <a:schemeClr val="bg2">
                    <a:lumMod val="10000"/>
                  </a:schemeClr>
                </a:solidFill>
                <a:effectLst>
                  <a:outerShdw blurRad="38100" dist="38100" dir="2700000" algn="tl">
                    <a:srgbClr val="000000">
                      <a:alpha val="43137"/>
                    </a:srgbClr>
                  </a:outerShdw>
                </a:effectLst>
                <a:latin typeface="Franklin Gothic Medium" panose="020B0603020102020204" pitchFamily="34" charset="0"/>
              </a:rPr>
              <a:t>Cash Basis</a:t>
            </a:r>
          </a:p>
        </p:txBody>
      </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grpSp>
        <p:nvGrpSpPr>
          <p:cNvPr id="4" name="Group 3"/>
          <p:cNvGrpSpPr/>
          <p:nvPr/>
        </p:nvGrpSpPr>
        <p:grpSpPr>
          <a:xfrm>
            <a:off x="6309914" y="1884166"/>
            <a:ext cx="5745173" cy="1384995"/>
            <a:chOff x="6179605" y="1596410"/>
            <a:chExt cx="5745173" cy="1384995"/>
          </a:xfrm>
        </p:grpSpPr>
        <p:sp>
          <p:nvSpPr>
            <p:cNvPr id="38" name="Rectangle 37"/>
            <p:cNvSpPr>
              <a:spLocks noChangeArrowheads="1"/>
            </p:cNvSpPr>
            <p:nvPr/>
          </p:nvSpPr>
          <p:spPr bwMode="auto">
            <a:xfrm>
              <a:off x="6254110" y="1596410"/>
              <a:ext cx="5670668" cy="138499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en-PH" sz="2800" dirty="0">
                  <a:solidFill>
                    <a:schemeClr val="bg2">
                      <a:lumMod val="25000"/>
                    </a:schemeClr>
                  </a:solidFill>
                  <a:latin typeface="Calibri" panose="020F0502020204030204" pitchFamily="34" charset="0"/>
                  <a:cs typeface="Calibri" panose="020F0502020204030204" pitchFamily="34" charset="0"/>
                </a:rPr>
                <a:t>records transactions and events only when cash is received or paid</a:t>
              </a:r>
              <a:endParaRPr lang="en-PH" sz="2800" kern="0" dirty="0">
                <a:solidFill>
                  <a:schemeClr val="bg2">
                    <a:lumMod val="25000"/>
                  </a:schemeClr>
                </a:solidFill>
                <a:latin typeface="Calibri" panose="020F0502020204030204" pitchFamily="34" charset="0"/>
                <a:cs typeface="Calibri" panose="020F0502020204030204" pitchFamily="34" charset="0"/>
              </a:endParaRPr>
            </a:p>
          </p:txBody>
        </p:sp>
        <p:sp>
          <p:nvSpPr>
            <p:cNvPr id="45" name="Oval 44"/>
            <p:cNvSpPr/>
            <p:nvPr/>
          </p:nvSpPr>
          <p:spPr>
            <a:xfrm>
              <a:off x="6179605" y="1680877"/>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grpSp>
        <p:nvGrpSpPr>
          <p:cNvPr id="3" name="Group 2"/>
          <p:cNvGrpSpPr/>
          <p:nvPr/>
        </p:nvGrpSpPr>
        <p:grpSpPr>
          <a:xfrm>
            <a:off x="5890105" y="3972896"/>
            <a:ext cx="5958732" cy="954107"/>
            <a:chOff x="6179605" y="3121390"/>
            <a:chExt cx="5958732" cy="954107"/>
          </a:xfrm>
        </p:grpSpPr>
        <p:sp>
          <p:nvSpPr>
            <p:cNvPr id="41" name="Rectangle 40"/>
            <p:cNvSpPr>
              <a:spLocks noChangeArrowheads="1"/>
            </p:cNvSpPr>
            <p:nvPr/>
          </p:nvSpPr>
          <p:spPr bwMode="auto">
            <a:xfrm>
              <a:off x="6179605" y="3121390"/>
              <a:ext cx="5958732" cy="95410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en-PH" sz="2800" kern="0" dirty="0">
                  <a:solidFill>
                    <a:schemeClr val="bg2">
                      <a:lumMod val="25000"/>
                    </a:schemeClr>
                  </a:solidFill>
                  <a:latin typeface="Calibri" panose="020F0502020204030204" pitchFamily="34" charset="0"/>
                  <a:cs typeface="Calibri" panose="020F0502020204030204" pitchFamily="34" charset="0"/>
                </a:rPr>
                <a:t>Non-cash transactions are reported in the NTFS</a:t>
              </a:r>
              <a:endParaRPr lang="id-ID" sz="2800" kern="0" dirty="0">
                <a:solidFill>
                  <a:schemeClr val="bg2">
                    <a:lumMod val="25000"/>
                  </a:schemeClr>
                </a:solidFill>
                <a:latin typeface="Calibri" panose="020F0502020204030204" pitchFamily="34" charset="0"/>
                <a:cs typeface="Calibri" panose="020F0502020204030204" pitchFamily="34" charset="0"/>
              </a:endParaRPr>
            </a:p>
          </p:txBody>
        </p:sp>
        <p:sp>
          <p:nvSpPr>
            <p:cNvPr id="46" name="Oval 45"/>
            <p:cNvSpPr/>
            <p:nvPr/>
          </p:nvSpPr>
          <p:spPr>
            <a:xfrm>
              <a:off x="6189457" y="3135872"/>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Tree>
    <p:extLst>
      <p:ext uri="{BB962C8B-B14F-4D97-AF65-F5344CB8AC3E}">
        <p14:creationId xmlns:p14="http://schemas.microsoft.com/office/powerpoint/2010/main" val="2534957786"/>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out)">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3"/>
                                        </p:tgtEl>
                                        <p:attrNameLst>
                                          <p:attrName>ppt_x</p:attrName>
                                        </p:attrNameLst>
                                      </p:cBhvr>
                                      <p:tavLst>
                                        <p:tav tm="0">
                                          <p:val>
                                            <p:strVal val="ppt_x"/>
                                          </p:val>
                                        </p:tav>
                                        <p:tav tm="100000">
                                          <p:val>
                                            <p:strVal val="ppt_x"/>
                                          </p:val>
                                        </p:tav>
                                      </p:tavLst>
                                    </p:anim>
                                    <p:anim calcmode="lin" valueType="num">
                                      <p:cBhvr additive="base">
                                        <p:cTn id="40" dur="500"/>
                                        <p:tgtEl>
                                          <p:spTgt spid="3"/>
                                        </p:tgtEl>
                                        <p:attrNameLst>
                                          <p:attrName>ppt_y</p:attrName>
                                        </p:attrNameLst>
                                      </p:cBhvr>
                                      <p:tavLst>
                                        <p:tav tm="0">
                                          <p:val>
                                            <p:strVal val="ppt_y"/>
                                          </p:val>
                                        </p:tav>
                                        <p:tav tm="100000">
                                          <p:val>
                                            <p:strVal val="1+ppt_h/2"/>
                                          </p:val>
                                        </p:tav>
                                      </p:tavLst>
                                    </p:anim>
                                    <p:set>
                                      <p:cBhvr>
                                        <p:cTn id="4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7" name="Rectangle 26"/>
          <p:cNvSpPr/>
          <p:nvPr/>
        </p:nvSpPr>
        <p:spPr>
          <a:xfrm>
            <a:off x="-16329" y="1"/>
            <a:ext cx="12192000" cy="6858000"/>
          </a:xfrm>
          <a:prstGeom prst="rect">
            <a:avLst/>
          </a:prstGeom>
          <a:solidFill>
            <a:srgbClr val="F7F7F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75432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err="1">
                <a:latin typeface="+mn-lt"/>
              </a:rPr>
              <a:t>Katipunan</a:t>
            </a:r>
            <a:endParaRPr lang="en-PH" altLang="en-US" sz="3600" b="1" dirty="0">
              <a:latin typeface="+mn-lt"/>
            </a:endParaRPr>
          </a:p>
          <a:p>
            <a:pPr algn="ctr" eaLnBrk="1" hangingPunct="1"/>
            <a:r>
              <a:rPr lang="en-PH" altLang="en-US" sz="3600" b="1" dirty="0">
                <a:latin typeface="+mn-lt"/>
              </a:rPr>
              <a:t>ng </a:t>
            </a:r>
          </a:p>
          <a:p>
            <a:pPr algn="ctr" eaLnBrk="1" hangingPunct="1"/>
            <a:r>
              <a:rPr lang="en-PH" altLang="en-US" sz="3600" b="1" dirty="0" err="1">
                <a:latin typeface="+mn-lt"/>
              </a:rPr>
              <a:t>Kabataan</a:t>
            </a:r>
            <a:r>
              <a:rPr lang="en-PH" altLang="en-US" sz="3600" b="1" dirty="0">
                <a:latin typeface="+mn-lt"/>
              </a:rPr>
              <a:t> (KK)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4, IRR of RA 10742</a:t>
            </a:r>
            <a:endParaRPr lang="id-ID" altLang="en-US" sz="2000" i="1" dirty="0">
              <a:latin typeface="+mn-lt"/>
            </a:endParaRPr>
          </a:p>
        </p:txBody>
      </p:sp>
      <p:pic>
        <p:nvPicPr>
          <p:cNvPr id="2" name="Picture 1"/>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4574" y="2126586"/>
            <a:ext cx="2737811" cy="2582920"/>
          </a:xfrm>
          <a:prstGeom prst="rect">
            <a:avLst/>
          </a:prstGeom>
        </p:spPr>
      </p:pic>
      <p:sp>
        <p:nvSpPr>
          <p:cNvPr id="34" name="Rectangle 33"/>
          <p:cNvSpPr>
            <a:spLocks noChangeArrowheads="1"/>
          </p:cNvSpPr>
          <p:nvPr/>
        </p:nvSpPr>
        <p:spPr bwMode="auto">
          <a:xfrm>
            <a:off x="3232385" y="2154973"/>
            <a:ext cx="5015959" cy="353943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eaLnBrk="1" hangingPunct="1">
              <a:buFont typeface="Wingdings" panose="05000000000000000000" pitchFamily="2" charset="2"/>
              <a:buChar char="q"/>
            </a:pPr>
            <a:r>
              <a:rPr lang="en-PH" altLang="en-US" sz="3200" dirty="0">
                <a:latin typeface="+mn-lt"/>
              </a:rPr>
              <a:t>Youth ages 15 – 30</a:t>
            </a:r>
          </a:p>
          <a:p>
            <a:pPr eaLnBrk="1" hangingPunct="1"/>
            <a:endParaRPr lang="en-PH" altLang="en-US" sz="3200" dirty="0">
              <a:latin typeface="+mn-lt"/>
            </a:endParaRPr>
          </a:p>
          <a:p>
            <a:pPr marL="457200" indent="-457200">
              <a:buFont typeface="Wingdings" panose="05000000000000000000" pitchFamily="2" charset="2"/>
              <a:buChar char="q"/>
            </a:pPr>
            <a:r>
              <a:rPr lang="en-PH" altLang="en-US" sz="3200" dirty="0"/>
              <a:t>6 months residency</a:t>
            </a:r>
          </a:p>
          <a:p>
            <a:endParaRPr lang="en-PH" altLang="en-US" sz="3200" dirty="0"/>
          </a:p>
          <a:p>
            <a:pPr marL="457200" indent="-457200">
              <a:buFont typeface="Wingdings" panose="05000000000000000000" pitchFamily="2" charset="2"/>
              <a:buChar char="q"/>
            </a:pPr>
            <a:r>
              <a:rPr lang="en-PH" altLang="en-US" sz="3200" dirty="0"/>
              <a:t>duly registered in the list of voters/KK list of members</a:t>
            </a:r>
            <a:endParaRPr lang="id-ID" altLang="en-US" sz="3200" dirty="0"/>
          </a:p>
        </p:txBody>
      </p:sp>
    </p:spTree>
    <p:extLst>
      <p:ext uri="{BB962C8B-B14F-4D97-AF65-F5344CB8AC3E}">
        <p14:creationId xmlns:p14="http://schemas.microsoft.com/office/powerpoint/2010/main" val="3943965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 calcmode="lin" valueType="num">
                                      <p:cBhvr>
                                        <p:cTn id="10" dur="25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1" dur="25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2" dur="250"/>
                                        <p:tgtEl>
                                          <p:spTgt spid="20">
                                            <p:txEl>
                                              <p:pRg st="0" end="0"/>
                                            </p:txEl>
                                          </p:spTgt>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 calcmode="lin" valueType="num">
                                      <p:cBhvr>
                                        <p:cTn id="15" dur="250" fill="hold"/>
                                        <p:tgtEl>
                                          <p:spTgt spid="20">
                                            <p:txEl>
                                              <p:pRg st="1" end="1"/>
                                            </p:txEl>
                                          </p:spTgt>
                                        </p:tgtEl>
                                        <p:attrNameLst>
                                          <p:attrName>ppt_w</p:attrName>
                                        </p:attrNameLst>
                                      </p:cBhvr>
                                      <p:tavLst>
                                        <p:tav tm="0">
                                          <p:val>
                                            <p:fltVal val="0"/>
                                          </p:val>
                                        </p:tav>
                                        <p:tav tm="100000">
                                          <p:val>
                                            <p:strVal val="#ppt_w"/>
                                          </p:val>
                                        </p:tav>
                                      </p:tavLst>
                                    </p:anim>
                                    <p:anim calcmode="lin" valueType="num">
                                      <p:cBhvr>
                                        <p:cTn id="16" dur="25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17" dur="250"/>
                                        <p:tgtEl>
                                          <p:spTgt spid="20">
                                            <p:txEl>
                                              <p:pRg st="1" end="1"/>
                                            </p:txEl>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 calcmode="lin" valueType="num">
                                      <p:cBhvr>
                                        <p:cTn id="20" dur="250" fill="hold"/>
                                        <p:tgtEl>
                                          <p:spTgt spid="20">
                                            <p:txEl>
                                              <p:pRg st="2" end="2"/>
                                            </p:txEl>
                                          </p:spTgt>
                                        </p:tgtEl>
                                        <p:attrNameLst>
                                          <p:attrName>ppt_w</p:attrName>
                                        </p:attrNameLst>
                                      </p:cBhvr>
                                      <p:tavLst>
                                        <p:tav tm="0">
                                          <p:val>
                                            <p:fltVal val="0"/>
                                          </p:val>
                                        </p:tav>
                                        <p:tav tm="100000">
                                          <p:val>
                                            <p:strVal val="#ppt_w"/>
                                          </p:val>
                                        </p:tav>
                                      </p:tavLst>
                                    </p:anim>
                                    <p:anim calcmode="lin" valueType="num">
                                      <p:cBhvr>
                                        <p:cTn id="21" dur="250" fill="hold"/>
                                        <p:tgtEl>
                                          <p:spTgt spid="20">
                                            <p:txEl>
                                              <p:pRg st="2" end="2"/>
                                            </p:txEl>
                                          </p:spTgt>
                                        </p:tgtEl>
                                        <p:attrNameLst>
                                          <p:attrName>ppt_h</p:attrName>
                                        </p:attrNameLst>
                                      </p:cBhvr>
                                      <p:tavLst>
                                        <p:tav tm="0">
                                          <p:val>
                                            <p:fltVal val="0"/>
                                          </p:val>
                                        </p:tav>
                                        <p:tav tm="100000">
                                          <p:val>
                                            <p:strVal val="#ppt_h"/>
                                          </p:val>
                                        </p:tav>
                                      </p:tavLst>
                                    </p:anim>
                                    <p:animEffect transition="in" filter="fade">
                                      <p:cBhvr>
                                        <p:cTn id="22" dur="250"/>
                                        <p:tgtEl>
                                          <p:spTgt spid="20">
                                            <p:txEl>
                                              <p:pRg st="2" end="2"/>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 calcmode="lin" valueType="num">
                                      <p:cBhvr additive="base">
                                        <p:cTn id="3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4">
                                            <p:txEl>
                                              <p:pRg st="2" end="2"/>
                                            </p:txEl>
                                          </p:spTgt>
                                        </p:tgtEl>
                                        <p:attrNameLst>
                                          <p:attrName>style.visibility</p:attrName>
                                        </p:attrNameLst>
                                      </p:cBhvr>
                                      <p:to>
                                        <p:strVal val="visible"/>
                                      </p:to>
                                    </p:set>
                                    <p:anim calcmode="lin" valueType="num">
                                      <p:cBhvr additive="base">
                                        <p:cTn id="41"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34">
                                            <p:txEl>
                                              <p:pRg st="4" end="4"/>
                                            </p:txEl>
                                          </p:spTgt>
                                        </p:tgtEl>
                                        <p:attrNameLst>
                                          <p:attrName>style.visibility</p:attrName>
                                        </p:attrNameLst>
                                      </p:cBhvr>
                                      <p:to>
                                        <p:strVal val="visible"/>
                                      </p:to>
                                    </p:set>
                                    <p:anim calcmode="lin" valueType="num">
                                      <p:cBhvr additive="base">
                                        <p:cTn id="47" dur="500" fill="hold"/>
                                        <p:tgtEl>
                                          <p:spTgt spid="3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22" presetClass="exit" presetSubtype="4" fill="hold" grpId="1" nodeType="withEffect">
                                  <p:stCondLst>
                                    <p:cond delay="0"/>
                                  </p:stCondLst>
                                  <p:childTnLst>
                                    <p:animEffect transition="out" filter="wipe(down)">
                                      <p:cBhvr>
                                        <p:cTn id="55" dur="500"/>
                                        <p:tgtEl>
                                          <p:spTgt spid="20">
                                            <p:txEl>
                                              <p:pRg st="0" end="0"/>
                                            </p:txEl>
                                          </p:spTgt>
                                        </p:tgtEl>
                                      </p:cBhvr>
                                    </p:animEffect>
                                    <p:set>
                                      <p:cBhvr>
                                        <p:cTn id="56" dur="1" fill="hold">
                                          <p:stCondLst>
                                            <p:cond delay="499"/>
                                          </p:stCondLst>
                                        </p:cTn>
                                        <p:tgtEl>
                                          <p:spTgt spid="20">
                                            <p:txEl>
                                              <p:pRg st="0" end="0"/>
                                            </p:txEl>
                                          </p:spTgt>
                                        </p:tgtEl>
                                        <p:attrNameLst>
                                          <p:attrName>style.visibility</p:attrName>
                                        </p:attrNameLst>
                                      </p:cBhvr>
                                      <p:to>
                                        <p:strVal val="hidden"/>
                                      </p:to>
                                    </p:set>
                                  </p:childTnLst>
                                </p:cTn>
                              </p:par>
                              <p:par>
                                <p:cTn id="57" presetID="22" presetClass="exit" presetSubtype="4" fill="hold" grpId="1" nodeType="withEffect">
                                  <p:stCondLst>
                                    <p:cond delay="0"/>
                                  </p:stCondLst>
                                  <p:childTnLst>
                                    <p:animEffect transition="out" filter="wipe(down)">
                                      <p:cBhvr>
                                        <p:cTn id="58" dur="500"/>
                                        <p:tgtEl>
                                          <p:spTgt spid="20">
                                            <p:txEl>
                                              <p:pRg st="1" end="1"/>
                                            </p:txEl>
                                          </p:spTgt>
                                        </p:tgtEl>
                                      </p:cBhvr>
                                    </p:animEffect>
                                    <p:set>
                                      <p:cBhvr>
                                        <p:cTn id="59" dur="1" fill="hold">
                                          <p:stCondLst>
                                            <p:cond delay="499"/>
                                          </p:stCondLst>
                                        </p:cTn>
                                        <p:tgtEl>
                                          <p:spTgt spid="20">
                                            <p:txEl>
                                              <p:pRg st="1" end="1"/>
                                            </p:txEl>
                                          </p:spTgt>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500"/>
                                        <p:tgtEl>
                                          <p:spTgt spid="20">
                                            <p:txEl>
                                              <p:pRg st="2" end="2"/>
                                            </p:txEl>
                                          </p:spTgt>
                                        </p:tgtEl>
                                      </p:cBhvr>
                                    </p:animEffect>
                                    <p:set>
                                      <p:cBhvr>
                                        <p:cTn id="62" dur="1" fill="hold">
                                          <p:stCondLst>
                                            <p:cond delay="499"/>
                                          </p:stCondLst>
                                        </p:cTn>
                                        <p:tgtEl>
                                          <p:spTgt spid="20">
                                            <p:txEl>
                                              <p:pRg st="2" end="2"/>
                                            </p:txEl>
                                          </p:spTgt>
                                        </p:tgtEl>
                                        <p:attrNameLst>
                                          <p:attrName>style.visibility</p:attrName>
                                        </p:attrNameLst>
                                      </p:cBhvr>
                                      <p:to>
                                        <p:strVal val="hidden"/>
                                      </p:to>
                                    </p:set>
                                  </p:childTnLst>
                                </p:cTn>
                              </p:par>
                              <p:par>
                                <p:cTn id="63" presetID="22" presetClass="exit" presetSubtype="4" fill="hold" grpId="1" nodeType="withEffect">
                                  <p:stCondLst>
                                    <p:cond delay="0"/>
                                  </p:stCondLst>
                                  <p:childTnLst>
                                    <p:animEffect transition="out" filter="wipe(down)">
                                      <p:cBhvr>
                                        <p:cTn id="64" dur="500"/>
                                        <p:tgtEl>
                                          <p:spTgt spid="34">
                                            <p:txEl>
                                              <p:pRg st="0" end="0"/>
                                            </p:txEl>
                                          </p:spTgt>
                                        </p:tgtEl>
                                      </p:cBhvr>
                                    </p:animEffect>
                                    <p:set>
                                      <p:cBhvr>
                                        <p:cTn id="65" dur="1" fill="hold">
                                          <p:stCondLst>
                                            <p:cond delay="499"/>
                                          </p:stCondLst>
                                        </p:cTn>
                                        <p:tgtEl>
                                          <p:spTgt spid="34">
                                            <p:txEl>
                                              <p:pRg st="0" end="0"/>
                                            </p:txEl>
                                          </p:spTgt>
                                        </p:tgtEl>
                                        <p:attrNameLst>
                                          <p:attrName>style.visibility</p:attrName>
                                        </p:attrNameLst>
                                      </p:cBhvr>
                                      <p:to>
                                        <p:strVal val="hidden"/>
                                      </p:to>
                                    </p:set>
                                  </p:childTnLst>
                                </p:cTn>
                              </p:par>
                              <p:par>
                                <p:cTn id="66" presetID="22" presetClass="exit" presetSubtype="4" fill="hold" grpId="1" nodeType="withEffect">
                                  <p:stCondLst>
                                    <p:cond delay="0"/>
                                  </p:stCondLst>
                                  <p:childTnLst>
                                    <p:animEffect transition="out" filter="wipe(down)">
                                      <p:cBhvr>
                                        <p:cTn id="67" dur="500"/>
                                        <p:tgtEl>
                                          <p:spTgt spid="34">
                                            <p:txEl>
                                              <p:pRg st="2" end="2"/>
                                            </p:txEl>
                                          </p:spTgt>
                                        </p:tgtEl>
                                      </p:cBhvr>
                                    </p:animEffect>
                                    <p:set>
                                      <p:cBhvr>
                                        <p:cTn id="68" dur="1" fill="hold">
                                          <p:stCondLst>
                                            <p:cond delay="499"/>
                                          </p:stCondLst>
                                        </p:cTn>
                                        <p:tgtEl>
                                          <p:spTgt spid="34">
                                            <p:txEl>
                                              <p:pRg st="2" end="2"/>
                                            </p:txEl>
                                          </p:spTgt>
                                        </p:tgtEl>
                                        <p:attrNameLst>
                                          <p:attrName>style.visibility</p:attrName>
                                        </p:attrNameLst>
                                      </p:cBhvr>
                                      <p:to>
                                        <p:strVal val="hidden"/>
                                      </p:to>
                                    </p:set>
                                  </p:childTnLst>
                                </p:cTn>
                              </p:par>
                              <p:par>
                                <p:cTn id="69" presetID="22" presetClass="exit" presetSubtype="4" fill="hold" grpId="1" nodeType="withEffect">
                                  <p:stCondLst>
                                    <p:cond delay="0"/>
                                  </p:stCondLst>
                                  <p:childTnLst>
                                    <p:animEffect transition="out" filter="wipe(down)">
                                      <p:cBhvr>
                                        <p:cTn id="70" dur="500"/>
                                        <p:tgtEl>
                                          <p:spTgt spid="34">
                                            <p:txEl>
                                              <p:pRg st="4" end="4"/>
                                            </p:txEl>
                                          </p:spTgt>
                                        </p:tgtEl>
                                      </p:cBhvr>
                                    </p:animEffect>
                                    <p:set>
                                      <p:cBhvr>
                                        <p:cTn id="71" dur="1" fill="hold">
                                          <p:stCondLst>
                                            <p:cond delay="499"/>
                                          </p:stCondLst>
                                        </p:cTn>
                                        <p:tgtEl>
                                          <p:spTgt spid="34">
                                            <p:txEl>
                                              <p:pRg st="4" end="4"/>
                                            </p:txEl>
                                          </p:spTgt>
                                        </p:tgtEl>
                                        <p:attrNameLst>
                                          <p:attrName>style.visibility</p:attrName>
                                        </p:attrNameLst>
                                      </p:cBhvr>
                                      <p:to>
                                        <p:strVal val="hidden"/>
                                      </p:to>
                                    </p:set>
                                  </p:childTnLst>
                                </p:cTn>
                              </p:par>
                              <p:par>
                                <p:cTn id="72" presetID="2" presetClass="exit" presetSubtype="8" fill="hold" nodeType="withEffect">
                                  <p:stCondLst>
                                    <p:cond delay="0"/>
                                  </p:stCondLst>
                                  <p:childTnLst>
                                    <p:anim calcmode="lin" valueType="num">
                                      <p:cBhvr additive="base">
                                        <p:cTn id="73" dur="500"/>
                                        <p:tgtEl>
                                          <p:spTgt spid="2"/>
                                        </p:tgtEl>
                                        <p:attrNameLst>
                                          <p:attrName>ppt_x</p:attrName>
                                        </p:attrNameLst>
                                      </p:cBhvr>
                                      <p:tavLst>
                                        <p:tav tm="0">
                                          <p:val>
                                            <p:strVal val="ppt_x"/>
                                          </p:val>
                                        </p:tav>
                                        <p:tav tm="100000">
                                          <p:val>
                                            <p:strVal val="0-ppt_w/2"/>
                                          </p:val>
                                        </p:tav>
                                      </p:tavLst>
                                    </p:anim>
                                    <p:anim calcmode="lin" valueType="num">
                                      <p:cBhvr additive="base">
                                        <p:cTn id="74" dur="500"/>
                                        <p:tgtEl>
                                          <p:spTgt spid="2"/>
                                        </p:tgtEl>
                                        <p:attrNameLst>
                                          <p:attrName>ppt_y</p:attrName>
                                        </p:attrNameLst>
                                      </p:cBhvr>
                                      <p:tavLst>
                                        <p:tav tm="0">
                                          <p:val>
                                            <p:strVal val="ppt_y"/>
                                          </p:val>
                                        </p:tav>
                                        <p:tav tm="100000">
                                          <p:val>
                                            <p:strVal val="ppt_y"/>
                                          </p:val>
                                        </p:tav>
                                      </p:tavLst>
                                    </p:anim>
                                    <p:set>
                                      <p:cBhvr>
                                        <p:cTn id="7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0" grpId="0" uiExpand="1" build="p"/>
      <p:bldP spid="20" grpId="1" uiExpand="1" build="allAtOnce"/>
      <p:bldP spid="34" grpId="0" uiExpand="1" build="p"/>
      <p:bldP spid="34" grpId="1" uiExpand="1"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493180" y="-2117560"/>
            <a:ext cx="8975560" cy="8975560"/>
            <a:chOff x="-2493180" y="-2117560"/>
            <a:chExt cx="8975560" cy="8975560"/>
          </a:xfrm>
        </p:grpSpPr>
        <p:sp>
          <p:nvSpPr>
            <p:cNvPr id="34" name="Oval 33"/>
            <p:cNvSpPr/>
            <p:nvPr/>
          </p:nvSpPr>
          <p:spPr>
            <a:xfrm>
              <a:off x="-2493180" y="-2117560"/>
              <a:ext cx="8975560" cy="8975560"/>
            </a:xfrm>
            <a:prstGeom prst="ellipse">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0" y="0"/>
              <a:ext cx="1953927"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pic>
        <p:nvPicPr>
          <p:cNvPr id="18" name="Picture 17" descr="Image result for collects cash in peso"/>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98000"/>
                    </a14:imgEffect>
                  </a14:imgLayer>
                </a14:imgProps>
              </a:ext>
              <a:ext uri="{28A0092B-C50C-407E-A947-70E740481C1C}">
                <a14:useLocalDpi xmlns:a14="http://schemas.microsoft.com/office/drawing/2010/main" val="0"/>
              </a:ext>
            </a:extLst>
          </a:blip>
          <a:srcRect b="10055"/>
          <a:stretch/>
        </p:blipFill>
        <p:spPr bwMode="auto">
          <a:xfrm>
            <a:off x="-329203" y="-35596"/>
            <a:ext cx="6219308" cy="6246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0" y="6333294"/>
            <a:ext cx="12192001" cy="503134"/>
            <a:chOff x="-1" y="6265795"/>
            <a:chExt cx="12192001" cy="503134"/>
          </a:xfrm>
        </p:grpSpPr>
        <p:sp>
          <p:nvSpPr>
            <p:cNvPr id="21" name="Rectangle 2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 descr="Image result for co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37" name="Title 1"/>
          <p:cNvSpPr txBox="1">
            <a:spLocks/>
          </p:cNvSpPr>
          <p:nvPr/>
        </p:nvSpPr>
        <p:spPr bwMode="auto">
          <a:xfrm>
            <a:off x="1008959" y="599214"/>
            <a:ext cx="3542984" cy="2962032"/>
          </a:xfrm>
          <a:prstGeom prst="rect">
            <a:avLst/>
          </a:prstGeom>
          <a:noFill/>
          <a:ln>
            <a:noFill/>
          </a:ln>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en-PH" altLang="en-US" sz="4400" b="1" dirty="0">
                <a:solidFill>
                  <a:schemeClr val="bg2">
                    <a:lumMod val="10000"/>
                  </a:schemeClr>
                </a:solidFill>
                <a:effectLst>
                  <a:outerShdw blurRad="38100" dist="38100" dir="2700000" algn="tl">
                    <a:srgbClr val="000000">
                      <a:alpha val="43137"/>
                    </a:srgbClr>
                  </a:outerShdw>
                </a:effectLst>
                <a:latin typeface="Franklin Gothic Medium" panose="020B0603020102020204" pitchFamily="34" charset="0"/>
              </a:rPr>
              <a:t>Cash Basis</a:t>
            </a:r>
          </a:p>
        </p:txBody>
      </p:sp>
      <p:sp>
        <p:nvSpPr>
          <p:cNvPr id="40" name="Title 1"/>
          <p:cNvSpPr txBox="1">
            <a:spLocks/>
          </p:cNvSpPr>
          <p:nvPr/>
        </p:nvSpPr>
        <p:spPr bwMode="auto">
          <a:xfrm>
            <a:off x="284780" y="337170"/>
            <a:ext cx="8897721" cy="75048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spcBef>
                <a:spcPct val="0"/>
              </a:spcBef>
              <a:buClrTx/>
              <a:buSzTx/>
              <a:buFontTx/>
              <a:buNone/>
            </a:pPr>
            <a:r>
              <a:rPr lang="en-PH" altLang="en-US" sz="3600" dirty="0">
                <a:gradFill>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gradFill>
                <a:latin typeface="Franklin Gothic Medium" panose="020B0603020102020204" pitchFamily="34" charset="0"/>
              </a:rPr>
              <a:t>BASIC STANDARDS AND POLICIES</a:t>
            </a:r>
          </a:p>
        </p:txBody>
      </p:sp>
      <p:grpSp>
        <p:nvGrpSpPr>
          <p:cNvPr id="2" name="Group 1"/>
          <p:cNvGrpSpPr/>
          <p:nvPr/>
        </p:nvGrpSpPr>
        <p:grpSpPr>
          <a:xfrm>
            <a:off x="6330993" y="1911910"/>
            <a:ext cx="5745173" cy="2677656"/>
            <a:chOff x="6179605" y="1596410"/>
            <a:chExt cx="5745173" cy="2677656"/>
          </a:xfrm>
        </p:grpSpPr>
        <p:sp>
          <p:nvSpPr>
            <p:cNvPr id="38" name="Rectangle 37"/>
            <p:cNvSpPr>
              <a:spLocks noChangeArrowheads="1"/>
            </p:cNvSpPr>
            <p:nvPr/>
          </p:nvSpPr>
          <p:spPr bwMode="auto">
            <a:xfrm>
              <a:off x="6254110" y="1596410"/>
              <a:ext cx="5670668" cy="267765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en-PH" sz="2800" dirty="0">
                  <a:solidFill>
                    <a:schemeClr val="bg2">
                      <a:lumMod val="25000"/>
                    </a:schemeClr>
                  </a:solidFill>
                  <a:latin typeface="Calibri" panose="020F0502020204030204" pitchFamily="34" charset="0"/>
                  <a:cs typeface="Calibri" panose="020F0502020204030204" pitchFamily="34" charset="0"/>
                </a:rPr>
                <a:t>FS provide readers with information about the sources of cash received, the purpose/s for which the cash was used and the cash balance  </a:t>
              </a:r>
            </a:p>
            <a:p>
              <a:pPr marL="571500" indent="-571500" defTabSz="457200">
                <a:buFont typeface="Courier New" panose="02070309020205020404" pitchFamily="49" charset="0"/>
                <a:buChar char="o"/>
                <a:defRPr/>
              </a:pPr>
              <a:endParaRPr lang="en-PH" sz="2800" kern="0" dirty="0">
                <a:solidFill>
                  <a:schemeClr val="bg2">
                    <a:lumMod val="25000"/>
                  </a:schemeClr>
                </a:solidFill>
                <a:latin typeface="Calibri" panose="020F0502020204030204" pitchFamily="34" charset="0"/>
                <a:cs typeface="Calibri" panose="020F0502020204030204" pitchFamily="34" charset="0"/>
              </a:endParaRPr>
            </a:p>
          </p:txBody>
        </p:sp>
        <p:sp>
          <p:nvSpPr>
            <p:cNvPr id="45" name="Oval 44"/>
            <p:cNvSpPr/>
            <p:nvPr/>
          </p:nvSpPr>
          <p:spPr>
            <a:xfrm>
              <a:off x="6179605" y="1680877"/>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grpSp>
        <p:nvGrpSpPr>
          <p:cNvPr id="3" name="Group 2"/>
          <p:cNvGrpSpPr/>
          <p:nvPr/>
        </p:nvGrpSpPr>
        <p:grpSpPr>
          <a:xfrm>
            <a:off x="5555771" y="4482997"/>
            <a:ext cx="6369007" cy="1384995"/>
            <a:chOff x="5780252" y="4121497"/>
            <a:chExt cx="6369007" cy="1384995"/>
          </a:xfrm>
        </p:grpSpPr>
        <p:sp>
          <p:nvSpPr>
            <p:cNvPr id="43" name="Rectangle 42"/>
            <p:cNvSpPr>
              <a:spLocks noChangeArrowheads="1"/>
            </p:cNvSpPr>
            <p:nvPr/>
          </p:nvSpPr>
          <p:spPr bwMode="auto">
            <a:xfrm>
              <a:off x="5791846" y="4121497"/>
              <a:ext cx="6357413" cy="138499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defTabSz="457200">
                <a:buFont typeface="Courier New" panose="02070309020205020404" pitchFamily="49" charset="0"/>
                <a:buChar char="o"/>
                <a:defRPr/>
              </a:pPr>
              <a:r>
                <a:rPr lang="en-PH" sz="2800" dirty="0">
                  <a:solidFill>
                    <a:schemeClr val="bg2">
                      <a:lumMod val="25000"/>
                    </a:schemeClr>
                  </a:solidFill>
                  <a:latin typeface="Calibri" panose="020F0502020204030204" pitchFamily="34" charset="0"/>
                  <a:cs typeface="Calibri" panose="020F0502020204030204" pitchFamily="34" charset="0"/>
                </a:rPr>
                <a:t>focus is on cash liquidity, the changes of cash and the cash balance </a:t>
              </a:r>
            </a:p>
            <a:p>
              <a:pPr marL="571500" indent="-571500" defTabSz="457200">
                <a:buFont typeface="Courier New" panose="02070309020205020404" pitchFamily="49" charset="0"/>
                <a:buChar char="o"/>
                <a:defRPr/>
              </a:pPr>
              <a:endParaRPr lang="en-PH" sz="2800" kern="0" dirty="0">
                <a:solidFill>
                  <a:schemeClr val="bg2">
                    <a:lumMod val="25000"/>
                  </a:schemeClr>
                </a:solidFill>
                <a:latin typeface="Calibri" panose="020F0502020204030204" pitchFamily="34" charset="0"/>
                <a:cs typeface="Calibri" panose="020F0502020204030204" pitchFamily="34" charset="0"/>
              </a:endParaRPr>
            </a:p>
          </p:txBody>
        </p:sp>
        <p:sp>
          <p:nvSpPr>
            <p:cNvPr id="47" name="Oval 46"/>
            <p:cNvSpPr/>
            <p:nvPr/>
          </p:nvSpPr>
          <p:spPr>
            <a:xfrm>
              <a:off x="5780252" y="4178739"/>
              <a:ext cx="399353" cy="3993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Tree>
    <p:extLst>
      <p:ext uri="{BB962C8B-B14F-4D97-AF65-F5344CB8AC3E}">
        <p14:creationId xmlns:p14="http://schemas.microsoft.com/office/powerpoint/2010/main" val="816518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
                                        </p:tgtEl>
                                        <p:attrNameLst>
                                          <p:attrName>ppt_x</p:attrName>
                                        </p:attrNameLst>
                                      </p:cBhvr>
                                      <p:tavLst>
                                        <p:tav tm="0">
                                          <p:val>
                                            <p:strVal val="ppt_x"/>
                                          </p:val>
                                        </p:tav>
                                        <p:tav tm="100000">
                                          <p:val>
                                            <p:strVal val="ppt_x"/>
                                          </p:val>
                                        </p:tav>
                                      </p:tavLst>
                                    </p:anim>
                                    <p:anim calcmode="lin" valueType="num">
                                      <p:cBhvr additive="base">
                                        <p:cTn id="25" dur="500"/>
                                        <p:tgtEl>
                                          <p:spTgt spid="3"/>
                                        </p:tgtEl>
                                        <p:attrNameLst>
                                          <p:attrName>ppt_y</p:attrName>
                                        </p:attrNameLst>
                                      </p:cBhvr>
                                      <p:tavLst>
                                        <p:tav tm="0">
                                          <p:val>
                                            <p:strVal val="ppt_y"/>
                                          </p:val>
                                        </p:tav>
                                        <p:tav tm="100000">
                                          <p:val>
                                            <p:strVal val="1+ppt_h/2"/>
                                          </p:val>
                                        </p:tav>
                                      </p:tavLst>
                                    </p:anim>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
            <a:ext cx="12192001"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0" y="1"/>
            <a:ext cx="12192001" cy="914398"/>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Title 1"/>
          <p:cNvSpPr txBox="1">
            <a:spLocks/>
          </p:cNvSpPr>
          <p:nvPr/>
        </p:nvSpPr>
        <p:spPr bwMode="auto">
          <a:xfrm>
            <a:off x="2796974" y="625928"/>
            <a:ext cx="6598047" cy="1360715"/>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id-ID" altLang="en-US" sz="3600" dirty="0">
                <a:solidFill>
                  <a:srgbClr val="FFC000"/>
                </a:solidFill>
                <a:latin typeface="Franklin Gothic Medium" panose="020B0603020102020204" pitchFamily="34" charset="0"/>
              </a:rPr>
              <a:t>SK TRANSACTION AREAS</a:t>
            </a:r>
            <a:endParaRPr lang="en-PH" altLang="en-US" sz="3600" dirty="0">
              <a:solidFill>
                <a:srgbClr val="FFC000"/>
              </a:solidFill>
              <a:latin typeface="Franklin Gothic Medium" panose="020B0603020102020204" pitchFamily="34" charset="0"/>
            </a:endParaRPr>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grpSp>
        <p:nvGrpSpPr>
          <p:cNvPr id="4" name="Group 3"/>
          <p:cNvGrpSpPr/>
          <p:nvPr/>
        </p:nvGrpSpPr>
        <p:grpSpPr>
          <a:xfrm>
            <a:off x="2063828" y="1630875"/>
            <a:ext cx="2001985" cy="4378039"/>
            <a:chOff x="2063828" y="1630875"/>
            <a:chExt cx="2001985" cy="4378039"/>
          </a:xfrm>
        </p:grpSpPr>
        <p:sp>
          <p:nvSpPr>
            <p:cNvPr id="10" name="Rectangle 9"/>
            <p:cNvSpPr/>
            <p:nvPr/>
          </p:nvSpPr>
          <p:spPr>
            <a:xfrm>
              <a:off x="4011384"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0" name="TextBox 19"/>
            <p:cNvSpPr txBox="1"/>
            <p:nvPr/>
          </p:nvSpPr>
          <p:spPr>
            <a:xfrm>
              <a:off x="2063828" y="2886666"/>
              <a:ext cx="1862204" cy="1323439"/>
            </a:xfrm>
            <a:prstGeom prst="rect">
              <a:avLst/>
            </a:prstGeom>
            <a:noFill/>
          </p:spPr>
          <p:txBody>
            <a:bodyPr wrap="square" rtlCol="0" anchor="ctr">
              <a:spAutoFit/>
            </a:bodyPr>
            <a:lstStyle/>
            <a:p>
              <a:pPr algn="ctr">
                <a:defRPr/>
              </a:pPr>
              <a:r>
                <a:rPr lang="en-PH" altLang="en-US" sz="2000" dirty="0">
                  <a:solidFill>
                    <a:schemeClr val="bg1"/>
                  </a:solidFill>
                </a:rPr>
                <a:t>Receipts/</a:t>
              </a:r>
            </a:p>
            <a:p>
              <a:pPr algn="ctr">
                <a:defRPr/>
              </a:pPr>
              <a:r>
                <a:rPr lang="en-PH" altLang="en-US" sz="2000" dirty="0">
                  <a:solidFill>
                    <a:schemeClr val="bg1"/>
                  </a:solidFill>
                </a:rPr>
                <a:t>Collections</a:t>
              </a:r>
            </a:p>
            <a:p>
              <a:pPr algn="ctr">
                <a:defRPr/>
              </a:pPr>
              <a:r>
                <a:rPr lang="en-PH" altLang="en-US" sz="2000" dirty="0">
                  <a:solidFill>
                    <a:schemeClr val="bg1"/>
                  </a:solidFill>
                </a:rPr>
                <a:t>and</a:t>
              </a:r>
            </a:p>
            <a:p>
              <a:pPr algn="ctr">
                <a:defRPr/>
              </a:pPr>
              <a:r>
                <a:rPr lang="en-PH" altLang="en-US" sz="2000" dirty="0">
                  <a:solidFill>
                    <a:schemeClr val="bg1"/>
                  </a:solidFill>
                </a:rPr>
                <a:t>Deposits</a:t>
              </a:r>
              <a:endParaRPr lang="id-ID" altLang="en-US" sz="2000" dirty="0">
                <a:solidFill>
                  <a:schemeClr val="bg1"/>
                </a:solidFill>
              </a:endParaRPr>
            </a:p>
          </p:txBody>
        </p:sp>
        <p:pic>
          <p:nvPicPr>
            <p:cNvPr id="27" name="Picture 26"/>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40454" y="1630875"/>
              <a:ext cx="1126599" cy="1126599"/>
            </a:xfrm>
            <a:prstGeom prst="rect">
              <a:avLst/>
            </a:prstGeom>
          </p:spPr>
        </p:pic>
      </p:grpSp>
      <p:grpSp>
        <p:nvGrpSpPr>
          <p:cNvPr id="6" name="Group 5"/>
          <p:cNvGrpSpPr/>
          <p:nvPr/>
        </p:nvGrpSpPr>
        <p:grpSpPr>
          <a:xfrm>
            <a:off x="6191928" y="1626979"/>
            <a:ext cx="1988685" cy="4381935"/>
            <a:chOff x="6191928" y="1626979"/>
            <a:chExt cx="1988685" cy="4381935"/>
          </a:xfrm>
        </p:grpSpPr>
        <p:sp>
          <p:nvSpPr>
            <p:cNvPr id="11" name="Rectangle 10"/>
            <p:cNvSpPr/>
            <p:nvPr/>
          </p:nvSpPr>
          <p:spPr>
            <a:xfrm>
              <a:off x="8126184"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3" name="TextBox 22"/>
            <p:cNvSpPr txBox="1"/>
            <p:nvPr/>
          </p:nvSpPr>
          <p:spPr>
            <a:xfrm>
              <a:off x="6191928" y="3194442"/>
              <a:ext cx="1862204" cy="707886"/>
            </a:xfrm>
            <a:prstGeom prst="rect">
              <a:avLst/>
            </a:prstGeom>
            <a:noFill/>
          </p:spPr>
          <p:txBody>
            <a:bodyPr wrap="square" rtlCol="0" anchor="ctr">
              <a:spAutoFit/>
            </a:bodyPr>
            <a:lstStyle/>
            <a:p>
              <a:pPr algn="ctr">
                <a:defRPr/>
              </a:pPr>
              <a:r>
                <a:rPr lang="en-PH" altLang="en-US" sz="2000" dirty="0">
                  <a:solidFill>
                    <a:schemeClr val="bg1"/>
                  </a:solidFill>
                </a:rPr>
                <a:t>Supplies and Materials</a:t>
              </a:r>
              <a:endParaRPr lang="id-ID" altLang="en-US" sz="2000" dirty="0">
                <a:solidFill>
                  <a:schemeClr val="bg1"/>
                </a:solidFill>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4415" y="1626979"/>
              <a:ext cx="1161748" cy="1161748"/>
            </a:xfrm>
            <a:prstGeom prst="rect">
              <a:avLst/>
            </a:prstGeom>
          </p:spPr>
        </p:pic>
      </p:grpSp>
      <p:grpSp>
        <p:nvGrpSpPr>
          <p:cNvPr id="26" name="Group 25"/>
          <p:cNvGrpSpPr/>
          <p:nvPr/>
        </p:nvGrpSpPr>
        <p:grpSpPr>
          <a:xfrm>
            <a:off x="10329797" y="1672088"/>
            <a:ext cx="1862204" cy="2502784"/>
            <a:chOff x="10329797" y="1672088"/>
            <a:chExt cx="1862204" cy="2502784"/>
          </a:xfrm>
        </p:grpSpPr>
        <p:sp>
          <p:nvSpPr>
            <p:cNvPr id="25" name="TextBox 24"/>
            <p:cNvSpPr txBox="1"/>
            <p:nvPr/>
          </p:nvSpPr>
          <p:spPr>
            <a:xfrm>
              <a:off x="10329797" y="3159209"/>
              <a:ext cx="1862204" cy="1015663"/>
            </a:xfrm>
            <a:prstGeom prst="rect">
              <a:avLst/>
            </a:prstGeom>
            <a:noFill/>
          </p:spPr>
          <p:txBody>
            <a:bodyPr wrap="square" rtlCol="0" anchor="ctr">
              <a:spAutoFit/>
            </a:bodyPr>
            <a:lstStyle/>
            <a:p>
              <a:pPr algn="ctr">
                <a:defRPr/>
              </a:pPr>
              <a:r>
                <a:rPr lang="en-US" sz="2000" dirty="0">
                  <a:solidFill>
                    <a:schemeClr val="bg1">
                      <a:lumMod val="95000"/>
                    </a:schemeClr>
                  </a:solidFill>
                </a:rPr>
                <a:t>Financial Statements Other Reports</a:t>
              </a:r>
              <a:endParaRPr lang="en-PH" altLang="en-US" sz="2000" dirty="0">
                <a:solidFill>
                  <a:schemeClr val="bg1">
                    <a:lumMod val="95000"/>
                  </a:schemeClr>
                </a:solidFill>
              </a:endParaRPr>
            </a:p>
          </p:txBody>
        </p:sp>
        <p:pic>
          <p:nvPicPr>
            <p:cNvPr id="32" name="Picture 31"/>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80923" y="1672088"/>
              <a:ext cx="855964" cy="998625"/>
            </a:xfrm>
            <a:prstGeom prst="rect">
              <a:avLst/>
            </a:prstGeom>
          </p:spPr>
        </p:pic>
      </p:grpSp>
      <p:grpSp>
        <p:nvGrpSpPr>
          <p:cNvPr id="5" name="Group 4"/>
          <p:cNvGrpSpPr/>
          <p:nvPr/>
        </p:nvGrpSpPr>
        <p:grpSpPr>
          <a:xfrm>
            <a:off x="4120918" y="1621728"/>
            <a:ext cx="2002295" cy="4387186"/>
            <a:chOff x="4120918" y="1621728"/>
            <a:chExt cx="2002295" cy="4387186"/>
          </a:xfrm>
        </p:grpSpPr>
        <p:sp>
          <p:nvSpPr>
            <p:cNvPr id="13" name="Rectangle 12"/>
            <p:cNvSpPr/>
            <p:nvPr/>
          </p:nvSpPr>
          <p:spPr>
            <a:xfrm>
              <a:off x="6068784"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2" name="TextBox 21"/>
            <p:cNvSpPr txBox="1"/>
            <p:nvPr/>
          </p:nvSpPr>
          <p:spPr>
            <a:xfrm>
              <a:off x="4120918" y="3194441"/>
              <a:ext cx="1862204" cy="707886"/>
            </a:xfrm>
            <a:prstGeom prst="rect">
              <a:avLst/>
            </a:prstGeom>
            <a:noFill/>
          </p:spPr>
          <p:txBody>
            <a:bodyPr wrap="square" rtlCol="0" anchor="ctr">
              <a:spAutoFit/>
            </a:bodyPr>
            <a:lstStyle/>
            <a:p>
              <a:pPr algn="ctr">
                <a:defRPr/>
              </a:pPr>
              <a:r>
                <a:rPr lang="en-US" sz="2000" dirty="0">
                  <a:solidFill>
                    <a:schemeClr val="bg1">
                      <a:lumMod val="95000"/>
                    </a:schemeClr>
                  </a:solidFill>
                </a:rPr>
                <a:t>Disbursements/</a:t>
              </a:r>
            </a:p>
            <a:p>
              <a:pPr algn="ctr">
                <a:defRPr/>
              </a:pPr>
              <a:r>
                <a:rPr lang="en-US" sz="2000" dirty="0">
                  <a:solidFill>
                    <a:schemeClr val="bg1">
                      <a:lumMod val="95000"/>
                    </a:schemeClr>
                  </a:solidFill>
                </a:rPr>
                <a:t>Payments</a:t>
              </a:r>
              <a:endParaRPr lang="id-ID" altLang="en-US" sz="2000" dirty="0">
                <a:solidFill>
                  <a:schemeClr val="bg1">
                    <a:lumMod val="95000"/>
                  </a:schemeClr>
                </a:solidFill>
              </a:endParaRPr>
            </a:p>
          </p:txBody>
        </p:sp>
        <p:pic>
          <p:nvPicPr>
            <p:cNvPr id="33" name="Picture 32"/>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63584" y="1621728"/>
              <a:ext cx="1234628" cy="1228861"/>
            </a:xfrm>
            <a:prstGeom prst="rect">
              <a:avLst/>
            </a:prstGeom>
          </p:spPr>
        </p:pic>
      </p:grpSp>
      <p:grpSp>
        <p:nvGrpSpPr>
          <p:cNvPr id="2" name="Group 1"/>
          <p:cNvGrpSpPr/>
          <p:nvPr/>
        </p:nvGrpSpPr>
        <p:grpSpPr>
          <a:xfrm>
            <a:off x="190500" y="1621728"/>
            <a:ext cx="1862204" cy="4387186"/>
            <a:chOff x="190500" y="1621728"/>
            <a:chExt cx="1862204" cy="4387186"/>
          </a:xfrm>
        </p:grpSpPr>
        <p:sp>
          <p:nvSpPr>
            <p:cNvPr id="9" name="Rectangle 8"/>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1" name="TextBox 20"/>
            <p:cNvSpPr txBox="1"/>
            <p:nvPr/>
          </p:nvSpPr>
          <p:spPr>
            <a:xfrm>
              <a:off x="190500" y="3348331"/>
              <a:ext cx="1862204" cy="400110"/>
            </a:xfrm>
            <a:prstGeom prst="rect">
              <a:avLst/>
            </a:prstGeom>
            <a:noFill/>
          </p:spPr>
          <p:txBody>
            <a:bodyPr wrap="square" rtlCol="0" anchor="ctr">
              <a:spAutoFit/>
            </a:bodyPr>
            <a:lstStyle/>
            <a:p>
              <a:pPr algn="ctr">
                <a:defRPr/>
              </a:pPr>
              <a:r>
                <a:rPr lang="id-ID" altLang="en-US" sz="2000" dirty="0">
                  <a:solidFill>
                    <a:schemeClr val="bg1"/>
                  </a:solidFill>
                </a:rPr>
                <a:t>Budget</a:t>
              </a:r>
            </a:p>
          </p:txBody>
        </p:sp>
        <p:pic>
          <p:nvPicPr>
            <p:cNvPr id="34" name="Picture 33"/>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5978" y="1621728"/>
              <a:ext cx="974725" cy="983872"/>
            </a:xfrm>
            <a:prstGeom prst="rect">
              <a:avLst/>
            </a:prstGeom>
          </p:spPr>
        </p:pic>
      </p:grpSp>
      <p:grpSp>
        <p:nvGrpSpPr>
          <p:cNvPr id="8" name="Group 7"/>
          <p:cNvGrpSpPr/>
          <p:nvPr/>
        </p:nvGrpSpPr>
        <p:grpSpPr>
          <a:xfrm>
            <a:off x="8321380" y="1644850"/>
            <a:ext cx="1984672" cy="4364064"/>
            <a:chOff x="8321380" y="1644850"/>
            <a:chExt cx="1984672" cy="4364064"/>
          </a:xfrm>
        </p:grpSpPr>
        <p:sp>
          <p:nvSpPr>
            <p:cNvPr id="12" name="Rectangle 11"/>
            <p:cNvSpPr/>
            <p:nvPr/>
          </p:nvSpPr>
          <p:spPr>
            <a:xfrm>
              <a:off x="10251623"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4" name="TextBox 23"/>
            <p:cNvSpPr txBox="1"/>
            <p:nvPr/>
          </p:nvSpPr>
          <p:spPr>
            <a:xfrm>
              <a:off x="8321380" y="3198214"/>
              <a:ext cx="1862204" cy="707886"/>
            </a:xfrm>
            <a:prstGeom prst="rect">
              <a:avLst/>
            </a:prstGeom>
            <a:noFill/>
          </p:spPr>
          <p:txBody>
            <a:bodyPr wrap="square" rtlCol="0" anchor="ctr">
              <a:spAutoFit/>
            </a:bodyPr>
            <a:lstStyle/>
            <a:p>
              <a:pPr algn="ctr">
                <a:defRPr/>
              </a:pPr>
              <a:r>
                <a:rPr lang="en-US" sz="2000" dirty="0">
                  <a:solidFill>
                    <a:schemeClr val="bg1">
                      <a:lumMod val="95000"/>
                    </a:schemeClr>
                  </a:solidFill>
                </a:rPr>
                <a:t>Property and Equipment </a:t>
              </a:r>
            </a:p>
          </p:txBody>
        </p:sp>
        <p:pic>
          <p:nvPicPr>
            <p:cNvPr id="7" name="Picture 6"/>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58001" y="1644850"/>
              <a:ext cx="1348127" cy="1348127"/>
            </a:xfrm>
            <a:prstGeom prst="rect">
              <a:avLst/>
            </a:prstGeom>
          </p:spPr>
        </p:pic>
      </p:grpSp>
    </p:spTree>
    <p:extLst>
      <p:ext uri="{BB962C8B-B14F-4D97-AF65-F5344CB8AC3E}">
        <p14:creationId xmlns:p14="http://schemas.microsoft.com/office/powerpoint/2010/main" val="257304149"/>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1" fill="hold" grpId="0" nodeType="clickEffect">
                                  <p:stCondLst>
                                    <p:cond delay="0"/>
                                  </p:stCondLst>
                                  <p:childTnLst>
                                    <p:anim calcmode="lin" valueType="num">
                                      <p:cBhvr additive="base">
                                        <p:cTn id="43" dur="500"/>
                                        <p:tgtEl>
                                          <p:spTgt spid="15"/>
                                        </p:tgtEl>
                                        <p:attrNameLst>
                                          <p:attrName>ppt_x</p:attrName>
                                        </p:attrNameLst>
                                      </p:cBhvr>
                                      <p:tavLst>
                                        <p:tav tm="0">
                                          <p:val>
                                            <p:strVal val="ppt_x"/>
                                          </p:val>
                                        </p:tav>
                                        <p:tav tm="100000">
                                          <p:val>
                                            <p:strVal val="ppt_x"/>
                                          </p:val>
                                        </p:tav>
                                      </p:tavLst>
                                    </p:anim>
                                    <p:anim calcmode="lin" valueType="num">
                                      <p:cBhvr additive="base">
                                        <p:cTn id="44" dur="500"/>
                                        <p:tgtEl>
                                          <p:spTgt spid="15"/>
                                        </p:tgtEl>
                                        <p:attrNameLst>
                                          <p:attrName>ppt_y</p:attrName>
                                        </p:attrNameLst>
                                      </p:cBhvr>
                                      <p:tavLst>
                                        <p:tav tm="0">
                                          <p:val>
                                            <p:strVal val="ppt_y"/>
                                          </p:val>
                                        </p:tav>
                                        <p:tav tm="100000">
                                          <p:val>
                                            <p:strVal val="0-ppt_h/2"/>
                                          </p:val>
                                        </p:tav>
                                      </p:tavLst>
                                    </p:anim>
                                    <p:set>
                                      <p:cBhvr>
                                        <p:cTn id="45" dur="1" fill="hold">
                                          <p:stCondLst>
                                            <p:cond delay="499"/>
                                          </p:stCondLst>
                                        </p:cTn>
                                        <p:tgtEl>
                                          <p:spTgt spid="15"/>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4"/>
                                        </p:tgtEl>
                                        <p:attrNameLst>
                                          <p:attrName>ppt_x</p:attrName>
                                        </p:attrNameLst>
                                      </p:cBhvr>
                                      <p:tavLst>
                                        <p:tav tm="0">
                                          <p:val>
                                            <p:strVal val="ppt_x"/>
                                          </p:val>
                                        </p:tav>
                                        <p:tav tm="100000">
                                          <p:val>
                                            <p:strVal val="ppt_x"/>
                                          </p:val>
                                        </p:tav>
                                      </p:tavLst>
                                    </p:anim>
                                    <p:anim calcmode="lin" valueType="num">
                                      <p:cBhvr additive="base">
                                        <p:cTn id="48" dur="500"/>
                                        <p:tgtEl>
                                          <p:spTgt spid="4"/>
                                        </p:tgtEl>
                                        <p:attrNameLst>
                                          <p:attrName>ppt_y</p:attrName>
                                        </p:attrNameLst>
                                      </p:cBhvr>
                                      <p:tavLst>
                                        <p:tav tm="0">
                                          <p:val>
                                            <p:strVal val="ppt_y"/>
                                          </p:val>
                                        </p:tav>
                                        <p:tav tm="100000">
                                          <p:val>
                                            <p:strVal val="1+ppt_h/2"/>
                                          </p:val>
                                        </p:tav>
                                      </p:tavLst>
                                    </p:anim>
                                    <p:set>
                                      <p:cBhvr>
                                        <p:cTn id="49" dur="1" fill="hold">
                                          <p:stCondLst>
                                            <p:cond delay="499"/>
                                          </p:stCondLst>
                                        </p:cTn>
                                        <p:tgtEl>
                                          <p:spTgt spid="4"/>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5"/>
                                        </p:tgtEl>
                                        <p:attrNameLst>
                                          <p:attrName>ppt_x</p:attrName>
                                        </p:attrNameLst>
                                      </p:cBhvr>
                                      <p:tavLst>
                                        <p:tav tm="0">
                                          <p:val>
                                            <p:strVal val="ppt_x"/>
                                          </p:val>
                                        </p:tav>
                                        <p:tav tm="100000">
                                          <p:val>
                                            <p:strVal val="ppt_x"/>
                                          </p:val>
                                        </p:tav>
                                      </p:tavLst>
                                    </p:anim>
                                    <p:anim calcmode="lin" valueType="num">
                                      <p:cBhvr additive="base">
                                        <p:cTn id="52" dur="500"/>
                                        <p:tgtEl>
                                          <p:spTgt spid="5"/>
                                        </p:tgtEl>
                                        <p:attrNameLst>
                                          <p:attrName>ppt_y</p:attrName>
                                        </p:attrNameLst>
                                      </p:cBhvr>
                                      <p:tavLst>
                                        <p:tav tm="0">
                                          <p:val>
                                            <p:strVal val="ppt_y"/>
                                          </p:val>
                                        </p:tav>
                                        <p:tav tm="100000">
                                          <p:val>
                                            <p:strVal val="1+ppt_h/2"/>
                                          </p:val>
                                        </p:tav>
                                      </p:tavLst>
                                    </p:anim>
                                    <p:set>
                                      <p:cBhvr>
                                        <p:cTn id="53" dur="1" fill="hold">
                                          <p:stCondLst>
                                            <p:cond delay="499"/>
                                          </p:stCondLst>
                                        </p:cTn>
                                        <p:tgtEl>
                                          <p:spTgt spid="5"/>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6"/>
                                        </p:tgtEl>
                                        <p:attrNameLst>
                                          <p:attrName>ppt_x</p:attrName>
                                        </p:attrNameLst>
                                      </p:cBhvr>
                                      <p:tavLst>
                                        <p:tav tm="0">
                                          <p:val>
                                            <p:strVal val="ppt_x"/>
                                          </p:val>
                                        </p:tav>
                                        <p:tav tm="100000">
                                          <p:val>
                                            <p:strVal val="ppt_x"/>
                                          </p:val>
                                        </p:tav>
                                      </p:tavLst>
                                    </p:anim>
                                    <p:anim calcmode="lin" valueType="num">
                                      <p:cBhvr additive="base">
                                        <p:cTn id="56" dur="500"/>
                                        <p:tgtEl>
                                          <p:spTgt spid="6"/>
                                        </p:tgtEl>
                                        <p:attrNameLst>
                                          <p:attrName>ppt_y</p:attrName>
                                        </p:attrNameLst>
                                      </p:cBhvr>
                                      <p:tavLst>
                                        <p:tav tm="0">
                                          <p:val>
                                            <p:strVal val="ppt_y"/>
                                          </p:val>
                                        </p:tav>
                                        <p:tav tm="100000">
                                          <p:val>
                                            <p:strVal val="1+ppt_h/2"/>
                                          </p:val>
                                        </p:tav>
                                      </p:tavLst>
                                    </p:anim>
                                    <p:set>
                                      <p:cBhvr>
                                        <p:cTn id="57" dur="1" fill="hold">
                                          <p:stCondLst>
                                            <p:cond delay="499"/>
                                          </p:stCondLst>
                                        </p:cTn>
                                        <p:tgtEl>
                                          <p:spTgt spid="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8"/>
                                        </p:tgtEl>
                                        <p:attrNameLst>
                                          <p:attrName>ppt_x</p:attrName>
                                        </p:attrNameLst>
                                      </p:cBhvr>
                                      <p:tavLst>
                                        <p:tav tm="0">
                                          <p:val>
                                            <p:strVal val="ppt_x"/>
                                          </p:val>
                                        </p:tav>
                                        <p:tav tm="100000">
                                          <p:val>
                                            <p:strVal val="ppt_x"/>
                                          </p:val>
                                        </p:tav>
                                      </p:tavLst>
                                    </p:anim>
                                    <p:anim calcmode="lin" valueType="num">
                                      <p:cBhvr additive="base">
                                        <p:cTn id="60" dur="500"/>
                                        <p:tgtEl>
                                          <p:spTgt spid="8"/>
                                        </p:tgtEl>
                                        <p:attrNameLst>
                                          <p:attrName>ppt_y</p:attrName>
                                        </p:attrNameLst>
                                      </p:cBhvr>
                                      <p:tavLst>
                                        <p:tav tm="0">
                                          <p:val>
                                            <p:strVal val="ppt_y"/>
                                          </p:val>
                                        </p:tav>
                                        <p:tav tm="100000">
                                          <p:val>
                                            <p:strVal val="1+ppt_h/2"/>
                                          </p:val>
                                        </p:tav>
                                      </p:tavLst>
                                    </p:anim>
                                    <p:set>
                                      <p:cBhvr>
                                        <p:cTn id="61" dur="1" fill="hold">
                                          <p:stCondLst>
                                            <p:cond delay="499"/>
                                          </p:stCondLst>
                                        </p:cTn>
                                        <p:tgtEl>
                                          <p:spTgt spid="8"/>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26"/>
                                        </p:tgtEl>
                                        <p:attrNameLst>
                                          <p:attrName>ppt_x</p:attrName>
                                        </p:attrNameLst>
                                      </p:cBhvr>
                                      <p:tavLst>
                                        <p:tav tm="0">
                                          <p:val>
                                            <p:strVal val="ppt_x"/>
                                          </p:val>
                                        </p:tav>
                                        <p:tav tm="100000">
                                          <p:val>
                                            <p:strVal val="ppt_x"/>
                                          </p:val>
                                        </p:tav>
                                      </p:tavLst>
                                    </p:anim>
                                    <p:anim calcmode="lin" valueType="num">
                                      <p:cBhvr additive="base">
                                        <p:cTn id="64" dur="500"/>
                                        <p:tgtEl>
                                          <p:spTgt spid="26"/>
                                        </p:tgtEl>
                                        <p:attrNameLst>
                                          <p:attrName>ppt_y</p:attrName>
                                        </p:attrNameLst>
                                      </p:cBhvr>
                                      <p:tavLst>
                                        <p:tav tm="0">
                                          <p:val>
                                            <p:strVal val="ppt_y"/>
                                          </p:val>
                                        </p:tav>
                                        <p:tav tm="100000">
                                          <p:val>
                                            <p:strVal val="1+ppt_h/2"/>
                                          </p:val>
                                        </p:tav>
                                      </p:tavLst>
                                    </p:anim>
                                    <p:set>
                                      <p:cBhvr>
                                        <p:cTn id="65" dur="1" fill="hold">
                                          <p:stCondLst>
                                            <p:cond delay="499"/>
                                          </p:stCondLst>
                                        </p:cTn>
                                        <p:tgtEl>
                                          <p:spTgt spid="26"/>
                                        </p:tgtEl>
                                        <p:attrNameLst>
                                          <p:attrName>style.visibility</p:attrName>
                                        </p:attrNameLst>
                                      </p:cBhvr>
                                      <p:to>
                                        <p:strVal val="hidden"/>
                                      </p:to>
                                    </p:set>
                                  </p:childTnLst>
                                </p:cTn>
                              </p:par>
                              <p:par>
                                <p:cTn id="66" presetID="2" presetClass="exit" presetSubtype="1" fill="hold" grpId="1"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0-ppt_h/2"/>
                                          </p:val>
                                        </p:tav>
                                      </p:tavLst>
                                    </p:anim>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14"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143000"/>
            <a:ext cx="12192000" cy="9144000"/>
          </a:xfrm>
          <a:prstGeom prst="rect">
            <a:avLst/>
          </a:prstGeom>
        </p:spPr>
      </p:pic>
      <p:sp>
        <p:nvSpPr>
          <p:cNvPr id="3" name="Rectangle 2"/>
          <p:cNvSpPr/>
          <p:nvPr/>
        </p:nvSpPr>
        <p:spPr>
          <a:xfrm>
            <a:off x="-5" y="-122542"/>
            <a:ext cx="12192001" cy="6858000"/>
          </a:xfrm>
          <a:prstGeom prst="rect">
            <a:avLst/>
          </a:prstGeom>
          <a:solidFill>
            <a:schemeClr val="bg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ectangle 8"/>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1" name="TextBox 20"/>
          <p:cNvSpPr txBox="1"/>
          <p:nvPr/>
        </p:nvSpPr>
        <p:spPr>
          <a:xfrm>
            <a:off x="190500" y="3348331"/>
            <a:ext cx="1862204" cy="400110"/>
          </a:xfrm>
          <a:prstGeom prst="rect">
            <a:avLst/>
          </a:prstGeom>
          <a:noFill/>
        </p:spPr>
        <p:txBody>
          <a:bodyPr wrap="square" rtlCol="0" anchor="ctr">
            <a:spAutoFit/>
          </a:bodyPr>
          <a:lstStyle/>
          <a:p>
            <a:pPr algn="ctr">
              <a:defRPr/>
            </a:pPr>
            <a:r>
              <a:rPr lang="id-ID" altLang="en-US" sz="2000" dirty="0">
                <a:solidFill>
                  <a:schemeClr val="bg1"/>
                </a:solidFill>
              </a:rPr>
              <a:t>Budget</a:t>
            </a:r>
          </a:p>
        </p:txBody>
      </p:sp>
      <p:pic>
        <p:nvPicPr>
          <p:cNvPr id="34" name="Picture 33"/>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5978" y="1621728"/>
            <a:ext cx="974725" cy="983872"/>
          </a:xfrm>
          <a:prstGeom prst="rect">
            <a:avLst/>
          </a:prstGeom>
        </p:spPr>
      </p:pic>
      <p:sp>
        <p:nvSpPr>
          <p:cNvPr id="2" name="Rectangle 1"/>
          <p:cNvSpPr/>
          <p:nvPr/>
        </p:nvSpPr>
        <p:spPr>
          <a:xfrm>
            <a:off x="2460276" y="1203398"/>
            <a:ext cx="9467014" cy="2585323"/>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Who is the SK’s Budget Officer?</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Registry of Budget, Commitments, Payments and Balances (RBCPB)</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Registry of Specific Purpose Fund, Commitments, Payments and Balances (RSPFCPB)</a:t>
            </a:r>
            <a:endParaRPr lang="en-PH" kern="0" dirty="0">
              <a:solidFill>
                <a:schemeClr val="bg1"/>
              </a:solidFill>
              <a:latin typeface="Calibri" panose="020F0502020204030204" pitchFamily="34" charset="0"/>
              <a:cs typeface="Calibri" panose="020F0502020204030204" pitchFamily="34" charset="0"/>
            </a:endParaRP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2" name="Rectangle 21"/>
          <p:cNvSpPr/>
          <p:nvPr/>
        </p:nvSpPr>
        <p:spPr>
          <a:xfrm>
            <a:off x="2445250" y="3597641"/>
            <a:ext cx="9467014" cy="2862322"/>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Summary of Budget, Commitments, Payments and Balances (SBCPB)</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Summary Specific Purpose Fund, Commitments, Payments and Balances (SSPFCPB)</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Statement of Comparison of Budget and Actual Amounts (SCBAA)</a:t>
            </a:r>
          </a:p>
          <a:p>
            <a:pPr marL="571500" indent="-571500" defTabSz="457200">
              <a:buFont typeface="Courier New" panose="02070309020205020404" pitchFamily="49" charset="0"/>
              <a:buChar char="o"/>
              <a:defRPr/>
            </a:pPr>
            <a:endParaRPr lang="en-PH" kern="0" dirty="0">
              <a:solidFill>
                <a:schemeClr val="bg1"/>
              </a:solidFill>
              <a:latin typeface="Calibri" panose="020F0502020204030204" pitchFamily="34" charset="0"/>
              <a:cs typeface="Calibri" panose="020F0502020204030204" pitchFamily="34" charset="0"/>
            </a:endParaRP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77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9167E-6 -1.85185E-6 L 0.40925 -0.12361 " pathEditMode="relative" rAng="0" ptsTypes="AA">
                                      <p:cBhvr>
                                        <p:cTn id="6" dur="2000" fill="hold"/>
                                        <p:tgtEl>
                                          <p:spTgt spid="34"/>
                                        </p:tgtEl>
                                        <p:attrNameLst>
                                          <p:attrName>ppt_x</p:attrName>
                                          <p:attrName>ppt_y</p:attrName>
                                        </p:attrNameLst>
                                      </p:cBhvr>
                                      <p:rCtr x="20456" y="-6181"/>
                                    </p:animMotion>
                                  </p:childTnLst>
                                </p:cTn>
                              </p:par>
                              <p:par>
                                <p:cTn id="7" presetID="6" presetClass="emph" presetSubtype="0" fill="hold" nodeType="withEffect">
                                  <p:stCondLst>
                                    <p:cond delay="0"/>
                                  </p:stCondLst>
                                  <p:childTnLst>
                                    <p:animScale>
                                      <p:cBhvr>
                                        <p:cTn id="8" dur="2000" fill="hold"/>
                                        <p:tgtEl>
                                          <p:spTgt spid="34"/>
                                        </p:tgtEl>
                                      </p:cBhvr>
                                      <p:by x="150000" y="150000"/>
                                    </p:animScale>
                                  </p:childTnLst>
                                </p:cTn>
                              </p:par>
                              <p:par>
                                <p:cTn id="9" presetID="63" presetClass="path" presetSubtype="0" accel="50000" decel="50000" fill="hold" grpId="0" nodeType="withEffect">
                                  <p:stCondLst>
                                    <p:cond delay="0"/>
                                  </p:stCondLst>
                                  <p:childTnLst>
                                    <p:animMotion origin="layout" path="M 2.91667E-6 -1.11111E-6 L 0.4095 -0.14838 " pathEditMode="relative" rAng="0" ptsTypes="AA">
                                      <p:cBhvr>
                                        <p:cTn id="10" dur="2000" fill="hold"/>
                                        <p:tgtEl>
                                          <p:spTgt spid="21"/>
                                        </p:tgtEl>
                                        <p:attrNameLst>
                                          <p:attrName>ppt_x</p:attrName>
                                          <p:attrName>ppt_y</p:attrName>
                                        </p:attrNameLst>
                                      </p:cBhvr>
                                      <p:rCtr x="20469" y="-7431"/>
                                    </p:animMotion>
                                  </p:childTnLst>
                                </p:cTn>
                              </p:par>
                              <p:par>
                                <p:cTn id="11" presetID="8" presetClass="emph" presetSubtype="0" fill="hold" grpId="0" nodeType="withEffect">
                                  <p:stCondLst>
                                    <p:cond delay="0"/>
                                  </p:stCondLst>
                                  <p:childTnLst>
                                    <p:animRot by="5400000">
                                      <p:cBhvr>
                                        <p:cTn id="12" dur="2000" fill="hold"/>
                                        <p:tgtEl>
                                          <p:spTgt spid="9"/>
                                        </p:tgtEl>
                                        <p:attrNameLst>
                                          <p:attrName>r</p:attrName>
                                        </p:attrNameLst>
                                      </p:cBhvr>
                                    </p:animRot>
                                  </p:childTnLst>
                                </p:cTn>
                              </p:par>
                              <p:par>
                                <p:cTn id="13" presetID="42" presetClass="path" presetSubtype="0" accel="50000" decel="50000" fill="hold" grpId="1" nodeType="withEffect">
                                  <p:stCondLst>
                                    <p:cond delay="0"/>
                                  </p:stCondLst>
                                  <p:childTnLst>
                                    <p:animMotion origin="layout" path="M 3.95833E-6 3.33333E-6 L 0.33971 -0.12176 " pathEditMode="relative" rAng="0" ptsTypes="AA">
                                      <p:cBhvr>
                                        <p:cTn id="14" dur="2000" fill="hold"/>
                                        <p:tgtEl>
                                          <p:spTgt spid="9"/>
                                        </p:tgtEl>
                                        <p:attrNameLst>
                                          <p:attrName>ppt_x</p:attrName>
                                          <p:attrName>ppt_y</p:attrName>
                                        </p:attrNameLst>
                                      </p:cBhvr>
                                      <p:rCtr x="16979" y="-6088"/>
                                    </p:animMotion>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 calcmode="lin" valueType="num">
                                      <p:cBhvr additive="base">
                                        <p:cTn id="3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2">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2">
                                            <p:txEl>
                                              <p:pRg st="0" end="0"/>
                                            </p:txEl>
                                          </p:spTgt>
                                        </p:tgtEl>
                                        <p:attrNameLst>
                                          <p:attrName>style.visibility</p:attrName>
                                        </p:attrNameLst>
                                      </p:cBhvr>
                                      <p:to>
                                        <p:strVal val="hidden"/>
                                      </p:to>
                                    </p:set>
                                  </p:childTnLst>
                                </p:cTn>
                              </p:par>
                              <p:par>
                                <p:cTn id="44" presetID="2" presetClass="exit" presetSubtype="4" fill="hold" grpId="0" nodeType="withEffect">
                                  <p:stCondLst>
                                    <p:cond delay="0"/>
                                  </p:stCondLst>
                                  <p:childTnLst>
                                    <p:anim calcmode="lin" valueType="num">
                                      <p:cBhvr additive="base">
                                        <p:cTn id="45" dur="500"/>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p:tgtEl>
                                          <p:spTgt spid="2">
                                            <p:txEl>
                                              <p:pRg st="1" end="1"/>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2">
                                            <p:txEl>
                                              <p:pRg st="1" end="1"/>
                                            </p:txEl>
                                          </p:spTgt>
                                        </p:tgtEl>
                                        <p:attrNameLst>
                                          <p:attrName>style.visibility</p:attrName>
                                        </p:attrNameLst>
                                      </p:cBhvr>
                                      <p:to>
                                        <p:strVal val="hidden"/>
                                      </p:to>
                                    </p:set>
                                  </p:childTnLst>
                                </p:cTn>
                              </p:par>
                              <p:par>
                                <p:cTn id="48" presetID="2" presetClass="exit" presetSubtype="4" fill="hold" grpId="0" nodeType="withEffect">
                                  <p:stCondLst>
                                    <p:cond delay="0"/>
                                  </p:stCondLst>
                                  <p:childTnLst>
                                    <p:anim calcmode="lin" valueType="num">
                                      <p:cBhvr additive="base">
                                        <p:cTn id="49"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p:tgtEl>
                                          <p:spTgt spid="2">
                                            <p:txEl>
                                              <p:pRg st="2" end="2"/>
                                            </p:txEl>
                                          </p:spTgt>
                                        </p:tgtEl>
                                        <p:attrNameLst>
                                          <p:attrName>ppt_y</p:attrName>
                                        </p:attrNameLst>
                                      </p:cBhvr>
                                      <p:tavLst>
                                        <p:tav tm="0">
                                          <p:val>
                                            <p:strVal val="ppt_y"/>
                                          </p:val>
                                        </p:tav>
                                        <p:tav tm="100000">
                                          <p:val>
                                            <p:strVal val="1+ppt_h/2"/>
                                          </p:val>
                                        </p:tav>
                                      </p:tavLst>
                                    </p:anim>
                                    <p:set>
                                      <p:cBhvr>
                                        <p:cTn id="51"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xEl>
                                              <p:pRg st="0" end="0"/>
                                            </p:txEl>
                                          </p:spTgt>
                                        </p:tgtEl>
                                        <p:attrNameLst>
                                          <p:attrName>style.visibility</p:attrName>
                                        </p:attrNameLst>
                                      </p:cBhvr>
                                      <p:to>
                                        <p:strVal val="visible"/>
                                      </p:to>
                                    </p:set>
                                    <p:anim calcmode="lin" valueType="num">
                                      <p:cBhvr additive="base">
                                        <p:cTn id="5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2">
                                            <p:txEl>
                                              <p:pRg st="1" end="1"/>
                                            </p:txEl>
                                          </p:spTgt>
                                        </p:tgtEl>
                                        <p:attrNameLst>
                                          <p:attrName>style.visibility</p:attrName>
                                        </p:attrNameLst>
                                      </p:cBhvr>
                                      <p:to>
                                        <p:strVal val="visible"/>
                                      </p:to>
                                    </p:set>
                                    <p:anim calcmode="lin" valueType="num">
                                      <p:cBhvr additive="base">
                                        <p:cTn id="62"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2">
                                            <p:txEl>
                                              <p:pRg st="2" end="2"/>
                                            </p:txEl>
                                          </p:spTgt>
                                        </p:tgtEl>
                                        <p:attrNameLst>
                                          <p:attrName>style.visibility</p:attrName>
                                        </p:attrNameLst>
                                      </p:cBhvr>
                                      <p:to>
                                        <p:strVal val="visible"/>
                                      </p:to>
                                    </p:set>
                                    <p:anim calcmode="lin" valueType="num">
                                      <p:cBhvr additive="base">
                                        <p:cTn id="68"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0" nodeType="clickEffect">
                                  <p:stCondLst>
                                    <p:cond delay="0"/>
                                  </p:stCondLst>
                                  <p:childTnLst>
                                    <p:anim calcmode="lin" valueType="num">
                                      <p:cBhvr additive="base">
                                        <p:cTn id="73" dur="500"/>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4" dur="500"/>
                                        <p:tgtEl>
                                          <p:spTgt spid="22">
                                            <p:txEl>
                                              <p:pRg st="0" end="0"/>
                                            </p:txEl>
                                          </p:spTgt>
                                        </p:tgtEl>
                                        <p:attrNameLst>
                                          <p:attrName>ppt_y</p:attrName>
                                        </p:attrNameLst>
                                      </p:cBhvr>
                                      <p:tavLst>
                                        <p:tav tm="0">
                                          <p:val>
                                            <p:strVal val="ppt_y"/>
                                          </p:val>
                                        </p:tav>
                                        <p:tav tm="100000">
                                          <p:val>
                                            <p:strVal val="1+ppt_h/2"/>
                                          </p:val>
                                        </p:tav>
                                      </p:tavLst>
                                    </p:anim>
                                    <p:set>
                                      <p:cBhvr>
                                        <p:cTn id="75" dur="1" fill="hold">
                                          <p:stCondLst>
                                            <p:cond delay="499"/>
                                          </p:stCondLst>
                                        </p:cTn>
                                        <p:tgtEl>
                                          <p:spTgt spid="22">
                                            <p:txEl>
                                              <p:pRg st="0" end="0"/>
                                            </p:txEl>
                                          </p:spTgt>
                                        </p:tgtEl>
                                        <p:attrNameLst>
                                          <p:attrName>style.visibility</p:attrName>
                                        </p:attrNameLst>
                                      </p:cBhvr>
                                      <p:to>
                                        <p:strVal val="hidden"/>
                                      </p:to>
                                    </p:set>
                                  </p:childTnLst>
                                </p:cTn>
                              </p:par>
                              <p:par>
                                <p:cTn id="76" presetID="2" presetClass="exit" presetSubtype="4" fill="hold" grpId="0" nodeType="withEffect">
                                  <p:stCondLst>
                                    <p:cond delay="0"/>
                                  </p:stCondLst>
                                  <p:childTnLst>
                                    <p:anim calcmode="lin" valueType="num">
                                      <p:cBhvr additive="base">
                                        <p:cTn id="77" dur="500"/>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78" dur="500"/>
                                        <p:tgtEl>
                                          <p:spTgt spid="22">
                                            <p:txEl>
                                              <p:pRg st="1" end="1"/>
                                            </p:txEl>
                                          </p:spTgt>
                                        </p:tgtEl>
                                        <p:attrNameLst>
                                          <p:attrName>ppt_y</p:attrName>
                                        </p:attrNameLst>
                                      </p:cBhvr>
                                      <p:tavLst>
                                        <p:tav tm="0">
                                          <p:val>
                                            <p:strVal val="ppt_y"/>
                                          </p:val>
                                        </p:tav>
                                        <p:tav tm="100000">
                                          <p:val>
                                            <p:strVal val="1+ppt_h/2"/>
                                          </p:val>
                                        </p:tav>
                                      </p:tavLst>
                                    </p:anim>
                                    <p:set>
                                      <p:cBhvr>
                                        <p:cTn id="79" dur="1" fill="hold">
                                          <p:stCondLst>
                                            <p:cond delay="499"/>
                                          </p:stCondLst>
                                        </p:cTn>
                                        <p:tgtEl>
                                          <p:spTgt spid="22">
                                            <p:txEl>
                                              <p:pRg st="1" end="1"/>
                                            </p:txEl>
                                          </p:spTgt>
                                        </p:tgtEl>
                                        <p:attrNameLst>
                                          <p:attrName>style.visibility</p:attrName>
                                        </p:attrNameLst>
                                      </p:cBhvr>
                                      <p:to>
                                        <p:strVal val="hidden"/>
                                      </p:to>
                                    </p:set>
                                  </p:childTnLst>
                                </p:cTn>
                              </p:par>
                              <p:par>
                                <p:cTn id="80" presetID="2" presetClass="exit" presetSubtype="4" fill="hold" grpId="0" nodeType="withEffect">
                                  <p:stCondLst>
                                    <p:cond delay="0"/>
                                  </p:stCondLst>
                                  <p:childTnLst>
                                    <p:anim calcmode="lin" valueType="num">
                                      <p:cBhvr additive="base">
                                        <p:cTn id="81" dur="500"/>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82" dur="500"/>
                                        <p:tgtEl>
                                          <p:spTgt spid="22">
                                            <p:txEl>
                                              <p:pRg st="2" end="2"/>
                                            </p:txEl>
                                          </p:spTgt>
                                        </p:tgtEl>
                                        <p:attrNameLst>
                                          <p:attrName>ppt_y</p:attrName>
                                        </p:attrNameLst>
                                      </p:cBhvr>
                                      <p:tavLst>
                                        <p:tav tm="0">
                                          <p:val>
                                            <p:strVal val="ppt_y"/>
                                          </p:val>
                                        </p:tav>
                                        <p:tav tm="100000">
                                          <p:val>
                                            <p:strVal val="1+ppt_h/2"/>
                                          </p:val>
                                        </p:tav>
                                      </p:tavLst>
                                    </p:anim>
                                    <p:set>
                                      <p:cBhvr>
                                        <p:cTn id="83" dur="1" fill="hold">
                                          <p:stCondLst>
                                            <p:cond delay="499"/>
                                          </p:stCondLst>
                                        </p:cTn>
                                        <p:tgtEl>
                                          <p:spTgt spid="2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1" grpId="0"/>
      <p:bldP spid="2" grpId="0" uiExpand="1" build="allAtOnce"/>
      <p:bldP spid="22" grpId="0" uiExpand="1"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158"/>
            <a:ext cx="12191999" cy="8016949"/>
          </a:xfrm>
          <a:prstGeom prst="rect">
            <a:avLst/>
          </a:prstGeom>
        </p:spPr>
      </p:pic>
      <p:sp>
        <p:nvSpPr>
          <p:cNvPr id="3" name="Rectangle 2"/>
          <p:cNvSpPr/>
          <p:nvPr/>
        </p:nvSpPr>
        <p:spPr>
          <a:xfrm>
            <a:off x="-2" y="0"/>
            <a:ext cx="12192001" cy="6858000"/>
          </a:xfrm>
          <a:prstGeom prst="rect">
            <a:avLst/>
          </a:prstGeom>
          <a:solidFill>
            <a:schemeClr val="bg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 name="Rectangle 1"/>
          <p:cNvSpPr/>
          <p:nvPr/>
        </p:nvSpPr>
        <p:spPr>
          <a:xfrm>
            <a:off x="2247476" y="3226805"/>
            <a:ext cx="9675526" cy="3139321"/>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Who is the SK’s Collecting Officer (CO)?</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Register of Cash Receipts, Deposits and Other Related Financial Transactions (RCRD)</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Register of Cash in Bank and Other Related Financial Transactions (RCB)</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Statement of Receipts and Payments (SRP)</a:t>
            </a: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9" name="Oval 28"/>
          <p:cNvSpPr/>
          <p:nvPr/>
        </p:nvSpPr>
        <p:spPr>
          <a:xfrm>
            <a:off x="2308218" y="3423628"/>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2308218" y="4031216"/>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2308218" y="5106380"/>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2" name="Picture 21"/>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32700" y="-2300529"/>
            <a:ext cx="1126599" cy="1126599"/>
          </a:xfrm>
          <a:prstGeom prst="rect">
            <a:avLst/>
          </a:prstGeom>
        </p:spPr>
      </p:pic>
      <p:sp>
        <p:nvSpPr>
          <p:cNvPr id="20" name="TextBox 19"/>
          <p:cNvSpPr txBox="1"/>
          <p:nvPr/>
        </p:nvSpPr>
        <p:spPr>
          <a:xfrm>
            <a:off x="3973284" y="-1116632"/>
            <a:ext cx="4245432" cy="1015663"/>
          </a:xfrm>
          <a:prstGeom prst="rect">
            <a:avLst/>
          </a:prstGeom>
          <a:noFill/>
        </p:spPr>
        <p:txBody>
          <a:bodyPr wrap="square" rtlCol="0" anchor="ctr">
            <a:spAutoFit/>
          </a:bodyPr>
          <a:lstStyle/>
          <a:p>
            <a:pPr algn="ctr">
              <a:defRPr/>
            </a:pPr>
            <a:r>
              <a:rPr lang="en-PH" altLang="en-US" sz="2000" dirty="0">
                <a:solidFill>
                  <a:schemeClr val="bg1"/>
                </a:solidFill>
              </a:rPr>
              <a:t>Receipts/Collections</a:t>
            </a:r>
          </a:p>
          <a:p>
            <a:pPr algn="ctr">
              <a:defRPr/>
            </a:pPr>
            <a:r>
              <a:rPr lang="en-PH" altLang="en-US" sz="2000" dirty="0">
                <a:solidFill>
                  <a:schemeClr val="bg1"/>
                </a:solidFill>
              </a:rPr>
              <a:t>and</a:t>
            </a:r>
          </a:p>
          <a:p>
            <a:pPr algn="ctr">
              <a:defRPr/>
            </a:pPr>
            <a:r>
              <a:rPr lang="en-PH" altLang="en-US" sz="2000" dirty="0">
                <a:solidFill>
                  <a:schemeClr val="bg1"/>
                </a:solidFill>
              </a:rPr>
              <a:t>Deposits</a:t>
            </a:r>
            <a:endParaRPr lang="id-ID" altLang="en-US" sz="2000" dirty="0">
              <a:solidFill>
                <a:schemeClr val="bg1"/>
              </a:solidFill>
            </a:endParaRPr>
          </a:p>
        </p:txBody>
      </p:sp>
      <p:sp>
        <p:nvSpPr>
          <p:cNvPr id="21" name="Oval 20"/>
          <p:cNvSpPr/>
          <p:nvPr/>
        </p:nvSpPr>
        <p:spPr>
          <a:xfrm>
            <a:off x="2308218" y="5646481"/>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Rectangle 23"/>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Tree>
    <p:extLst>
      <p:ext uri="{BB962C8B-B14F-4D97-AF65-F5344CB8AC3E}">
        <p14:creationId xmlns:p14="http://schemas.microsoft.com/office/powerpoint/2010/main" val="1456760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7.40741E-7 L 0 0.39768 " pathEditMode="relative" rAng="0" ptsTypes="AA">
                                      <p:cBhvr>
                                        <p:cTn id="6" dur="1500" fill="hold"/>
                                        <p:tgtEl>
                                          <p:spTgt spid="22"/>
                                        </p:tgtEl>
                                        <p:attrNameLst>
                                          <p:attrName>ppt_x</p:attrName>
                                          <p:attrName>ppt_y</p:attrName>
                                        </p:attrNameLst>
                                      </p:cBhvr>
                                      <p:rCtr x="0" y="19884"/>
                                    </p:animMotion>
                                  </p:childTnLst>
                                </p:cTn>
                              </p:par>
                              <p:par>
                                <p:cTn id="7" presetID="42" presetClass="path" presetSubtype="0" accel="50000" decel="50000" fill="hold" grpId="0" nodeType="withEffect">
                                  <p:stCondLst>
                                    <p:cond delay="0"/>
                                  </p:stCondLst>
                                  <p:childTnLst>
                                    <p:animMotion origin="layout" path="M 0 -2.59259E-6 L 0 0.42014 " pathEditMode="relative" rAng="0" ptsTypes="AA">
                                      <p:cBhvr>
                                        <p:cTn id="8" dur="1500" fill="hold"/>
                                        <p:tgtEl>
                                          <p:spTgt spid="20"/>
                                        </p:tgtEl>
                                        <p:attrNameLst>
                                          <p:attrName>ppt_x</p:attrName>
                                          <p:attrName>ppt_y</p:attrName>
                                        </p:attrNameLst>
                                      </p:cBhvr>
                                      <p:rCtr x="0" y="20995"/>
                                    </p:animMotion>
                                  </p:childTnLst>
                                </p:cTn>
                              </p:par>
                              <p:par>
                                <p:cTn id="9" presetID="53" presetClass="entr" presetSubtype="16" fill="hold" grpId="3"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250" fill="hold"/>
                                        <p:tgtEl>
                                          <p:spTgt spid="24"/>
                                        </p:tgtEl>
                                        <p:attrNameLst>
                                          <p:attrName>ppt_w</p:attrName>
                                        </p:attrNameLst>
                                      </p:cBhvr>
                                      <p:tavLst>
                                        <p:tav tm="0">
                                          <p:val>
                                            <p:fltVal val="0"/>
                                          </p:val>
                                        </p:tav>
                                        <p:tav tm="100000">
                                          <p:val>
                                            <p:strVal val="#ppt_w"/>
                                          </p:val>
                                        </p:tav>
                                      </p:tavLst>
                                    </p:anim>
                                    <p:anim calcmode="lin" valueType="num">
                                      <p:cBhvr>
                                        <p:cTn id="12" dur="250" fill="hold"/>
                                        <p:tgtEl>
                                          <p:spTgt spid="24"/>
                                        </p:tgtEl>
                                        <p:attrNameLst>
                                          <p:attrName>ppt_h</p:attrName>
                                        </p:attrNameLst>
                                      </p:cBhvr>
                                      <p:tavLst>
                                        <p:tav tm="0">
                                          <p:val>
                                            <p:fltVal val="0"/>
                                          </p:val>
                                        </p:tav>
                                        <p:tav tm="100000">
                                          <p:val>
                                            <p:strVal val="#ppt_h"/>
                                          </p:val>
                                        </p:tav>
                                      </p:tavLst>
                                    </p:anim>
                                    <p:animEffect transition="in" filter="fade">
                                      <p:cBhvr>
                                        <p:cTn id="13" dur="250"/>
                                        <p:tgtEl>
                                          <p:spTgt spid="24"/>
                                        </p:tgtEl>
                                      </p:cBhvr>
                                    </p:animEffect>
                                  </p:childTnLst>
                                </p:cTn>
                              </p:par>
                              <p:par>
                                <p:cTn id="14" presetID="42" presetClass="path" presetSubtype="0" accel="50000" decel="50000" fill="hold" grpId="1" nodeType="withEffect">
                                  <p:stCondLst>
                                    <p:cond delay="0"/>
                                  </p:stCondLst>
                                  <p:childTnLst>
                                    <p:animMotion origin="layout" path="M 3.95833E-6 3.33333E-6 L 0.34101 -0.14838 " pathEditMode="relative" rAng="0" ptsTypes="AA">
                                      <p:cBhvr>
                                        <p:cTn id="15" dur="2000" fill="hold"/>
                                        <p:tgtEl>
                                          <p:spTgt spid="24"/>
                                        </p:tgtEl>
                                        <p:attrNameLst>
                                          <p:attrName>ppt_x</p:attrName>
                                          <p:attrName>ppt_y</p:attrName>
                                        </p:attrNameLst>
                                      </p:cBhvr>
                                      <p:rCtr x="17044" y="-7431"/>
                                    </p:animMotion>
                                  </p:childTnLst>
                                </p:cTn>
                              </p:par>
                              <p:par>
                                <p:cTn id="16" presetID="8" presetClass="emph" presetSubtype="0" fill="hold" grpId="0" nodeType="withEffect">
                                  <p:stCondLst>
                                    <p:cond delay="0"/>
                                  </p:stCondLst>
                                  <p:childTnLst>
                                    <p:animRot by="5400000">
                                      <p:cBhvr>
                                        <p:cTn id="17" dur="2000" fill="hold"/>
                                        <p:tgtEl>
                                          <p:spTgt spid="24"/>
                                        </p:tgtEl>
                                        <p:attrNameLst>
                                          <p:attrName>r</p:attrName>
                                        </p:attrNameLst>
                                      </p:cBhvr>
                                    </p:animRot>
                                  </p:childTnLst>
                                </p:cTn>
                              </p:par>
                            </p:childTnLst>
                          </p:cTn>
                        </p:par>
                        <p:par>
                          <p:cTn id="18" fill="hold">
                            <p:stCondLst>
                              <p:cond delay="2000"/>
                            </p:stCondLst>
                            <p:childTnLst>
                              <p:par>
                                <p:cTn id="19" presetID="6" presetClass="emph" presetSubtype="0" fill="hold" nodeType="afterEffect">
                                  <p:stCondLst>
                                    <p:cond delay="0"/>
                                  </p:stCondLst>
                                  <p:childTnLst>
                                    <p:animScale>
                                      <p:cBhvr>
                                        <p:cTn id="20" dur="1000" fill="hold"/>
                                        <p:tgtEl>
                                          <p:spTgt spid="22"/>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 calcmode="lin" valueType="num">
                                      <p:cBhvr additive="base">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 calcmode="lin" valueType="num">
                                      <p:cBhvr additive="base">
                                        <p:cTn id="5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xit" presetSubtype="10" fill="hold" nodeType="clickEffect">
                                  <p:stCondLst>
                                    <p:cond delay="0"/>
                                  </p:stCondLst>
                                  <p:childTnLst>
                                    <p:animEffect transition="out" filter="randombar(horizontal)">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4" presetClass="exit" presetSubtype="10" fill="hold" grpId="1" nodeType="withEffect">
                                  <p:stCondLst>
                                    <p:cond delay="0"/>
                                  </p:stCondLst>
                                  <p:childTnLst>
                                    <p:animEffect transition="out" filter="randombar(horizontal)">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par>
                                <p:cTn id="72" presetID="14" presetClass="exit" presetSubtype="10" fill="hold" grpId="0" nodeType="withEffect">
                                  <p:stCondLst>
                                    <p:cond delay="0"/>
                                  </p:stCondLst>
                                  <p:childTnLst>
                                    <p:animEffect transition="out" filter="randombar(horizontal)">
                                      <p:cBhvr>
                                        <p:cTn id="73" dur="500"/>
                                        <p:tgtEl>
                                          <p:spTgt spid="30"/>
                                        </p:tgtEl>
                                      </p:cBhvr>
                                    </p:animEffect>
                                    <p:set>
                                      <p:cBhvr>
                                        <p:cTn id="74" dur="1" fill="hold">
                                          <p:stCondLst>
                                            <p:cond delay="499"/>
                                          </p:stCondLst>
                                        </p:cTn>
                                        <p:tgtEl>
                                          <p:spTgt spid="30"/>
                                        </p:tgtEl>
                                        <p:attrNameLst>
                                          <p:attrName>style.visibility</p:attrName>
                                        </p:attrNameLst>
                                      </p:cBhvr>
                                      <p:to>
                                        <p:strVal val="hidden"/>
                                      </p:to>
                                    </p:set>
                                  </p:childTnLst>
                                </p:cTn>
                              </p:par>
                              <p:par>
                                <p:cTn id="75" presetID="14" presetClass="exit" presetSubtype="10" fill="hold" grpId="0" nodeType="withEffect">
                                  <p:stCondLst>
                                    <p:cond delay="0"/>
                                  </p:stCondLst>
                                  <p:childTnLst>
                                    <p:animEffect transition="out" filter="randombar(horizontal)">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4" presetClass="exit" presetSubtype="10" fill="hold" grpId="0" nodeType="withEffect">
                                  <p:stCondLst>
                                    <p:cond delay="0"/>
                                  </p:stCondLst>
                                  <p:childTnLst>
                                    <p:animEffect transition="out" filter="randombar(horizontal)">
                                      <p:cBhvr>
                                        <p:cTn id="79" dur="500"/>
                                        <p:tgtEl>
                                          <p:spTgt spid="2"/>
                                        </p:tgtEl>
                                      </p:cBhvr>
                                    </p:animEffect>
                                    <p:set>
                                      <p:cBhvr>
                                        <p:cTn id="80" dur="1" fill="hold">
                                          <p:stCondLst>
                                            <p:cond delay="499"/>
                                          </p:stCondLst>
                                        </p:cTn>
                                        <p:tgtEl>
                                          <p:spTgt spid="2"/>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2">
                                            <p:txEl>
                                              <p:pRg st="0" end="0"/>
                                            </p:txEl>
                                          </p:spTgt>
                                        </p:tgtEl>
                                      </p:cBhvr>
                                    </p:animEffect>
                                    <p:set>
                                      <p:cBhvr>
                                        <p:cTn id="83" dur="1" fill="hold">
                                          <p:stCondLst>
                                            <p:cond delay="499"/>
                                          </p:stCondLst>
                                        </p:cTn>
                                        <p:tgtEl>
                                          <p:spTgt spid="2">
                                            <p:txEl>
                                              <p:pRg st="0" end="0"/>
                                            </p:txEl>
                                          </p:spTgt>
                                        </p:tgtEl>
                                        <p:attrNameLst>
                                          <p:attrName>style.visibility</p:attrName>
                                        </p:attrNameLst>
                                      </p:cBhvr>
                                      <p:to>
                                        <p:strVal val="hidden"/>
                                      </p:to>
                                    </p:set>
                                  </p:childTnLst>
                                </p:cTn>
                              </p:par>
                              <p:par>
                                <p:cTn id="84" presetID="14" presetClass="exit" presetSubtype="10" fill="hold" grpId="1" nodeType="withEffect">
                                  <p:stCondLst>
                                    <p:cond delay="0"/>
                                  </p:stCondLst>
                                  <p:childTnLst>
                                    <p:animEffect transition="out" filter="randombar(horizontal)">
                                      <p:cBhvr>
                                        <p:cTn id="85" dur="500"/>
                                        <p:tgtEl>
                                          <p:spTgt spid="2">
                                            <p:txEl>
                                              <p:pRg st="1" end="1"/>
                                            </p:txEl>
                                          </p:spTgt>
                                        </p:tgtEl>
                                      </p:cBhvr>
                                    </p:animEffect>
                                    <p:set>
                                      <p:cBhvr>
                                        <p:cTn id="86" dur="1" fill="hold">
                                          <p:stCondLst>
                                            <p:cond delay="499"/>
                                          </p:stCondLst>
                                        </p:cTn>
                                        <p:tgtEl>
                                          <p:spTgt spid="2">
                                            <p:txEl>
                                              <p:pRg st="1" end="1"/>
                                            </p:txEl>
                                          </p:spTgt>
                                        </p:tgtEl>
                                        <p:attrNameLst>
                                          <p:attrName>style.visibility</p:attrName>
                                        </p:attrNameLst>
                                      </p:cBhvr>
                                      <p:to>
                                        <p:strVal val="hidden"/>
                                      </p:to>
                                    </p:set>
                                  </p:childTnLst>
                                </p:cTn>
                              </p:par>
                              <p:par>
                                <p:cTn id="87" presetID="14" presetClass="exit" presetSubtype="10" fill="hold" grpId="1" nodeType="withEffect">
                                  <p:stCondLst>
                                    <p:cond delay="0"/>
                                  </p:stCondLst>
                                  <p:childTnLst>
                                    <p:animEffect transition="out" filter="randombar(horizontal)">
                                      <p:cBhvr>
                                        <p:cTn id="88" dur="500"/>
                                        <p:tgtEl>
                                          <p:spTgt spid="2">
                                            <p:txEl>
                                              <p:pRg st="2" end="2"/>
                                            </p:txEl>
                                          </p:spTgt>
                                        </p:tgtEl>
                                      </p:cBhvr>
                                    </p:animEffect>
                                    <p:set>
                                      <p:cBhvr>
                                        <p:cTn id="89" dur="1" fill="hold">
                                          <p:stCondLst>
                                            <p:cond delay="499"/>
                                          </p:stCondLst>
                                        </p:cTn>
                                        <p:tgtEl>
                                          <p:spTgt spid="2">
                                            <p:txEl>
                                              <p:pRg st="2" end="2"/>
                                            </p:txEl>
                                          </p:spTgt>
                                        </p:tgtEl>
                                        <p:attrNameLst>
                                          <p:attrName>style.visibility</p:attrName>
                                        </p:attrNameLst>
                                      </p:cBhvr>
                                      <p:to>
                                        <p:strVal val="hidden"/>
                                      </p:to>
                                    </p:set>
                                  </p:childTnLst>
                                </p:cTn>
                              </p:par>
                              <p:par>
                                <p:cTn id="90" presetID="14" presetClass="exit" presetSubtype="10" fill="hold" grpId="1" nodeType="withEffect">
                                  <p:stCondLst>
                                    <p:cond delay="0"/>
                                  </p:stCondLst>
                                  <p:childTnLst>
                                    <p:animEffect transition="out" filter="randombar(horizontal)">
                                      <p:cBhvr>
                                        <p:cTn id="91" dur="500"/>
                                        <p:tgtEl>
                                          <p:spTgt spid="2">
                                            <p:txEl>
                                              <p:pRg st="3" end="3"/>
                                            </p:txEl>
                                          </p:spTgt>
                                        </p:tgtEl>
                                      </p:cBhvr>
                                    </p:animEffect>
                                    <p:set>
                                      <p:cBhvr>
                                        <p:cTn id="92" dur="1" fill="hold">
                                          <p:stCondLst>
                                            <p:cond delay="499"/>
                                          </p:stCondLst>
                                        </p:cTn>
                                        <p:tgtEl>
                                          <p:spTgt spid="2">
                                            <p:txEl>
                                              <p:pRg st="3" end="3"/>
                                            </p:txEl>
                                          </p:spTgt>
                                        </p:tgtEl>
                                        <p:attrNameLst>
                                          <p:attrName>style.visibility</p:attrName>
                                        </p:attrNameLst>
                                      </p:cBhvr>
                                      <p:to>
                                        <p:strVal val="hidden"/>
                                      </p:to>
                                    </p:set>
                                  </p:childTnLst>
                                </p:cTn>
                              </p:par>
                              <p:par>
                                <p:cTn id="93" presetID="14" presetClass="exit" presetSubtype="10" fill="hold" grpId="0" nodeType="withEffect">
                                  <p:stCondLst>
                                    <p:cond delay="0"/>
                                  </p:stCondLst>
                                  <p:childTnLst>
                                    <p:animEffect transition="out" filter="randombar(horizontal)">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14" presetClass="exit" presetSubtype="10" fill="hold" grpId="2" nodeType="withEffect">
                                  <p:stCondLst>
                                    <p:cond delay="0"/>
                                  </p:stCondLst>
                                  <p:childTnLst>
                                    <p:animEffect transition="out" filter="randombar(horizontal)">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allAtOnce"/>
      <p:bldP spid="29" grpId="0" animBg="1"/>
      <p:bldP spid="29" grpId="1" animBg="1"/>
      <p:bldP spid="30" grpId="0" animBg="1"/>
      <p:bldP spid="30" grpId="1" animBg="1"/>
      <p:bldP spid="31" grpId="0" animBg="1"/>
      <p:bldP spid="31" grpId="1" animBg="1"/>
      <p:bldP spid="20" grpId="0"/>
      <p:bldP spid="20" grpId="1"/>
      <p:bldP spid="21" grpId="0" animBg="1"/>
      <p:bldP spid="21" grpId="1" animBg="1"/>
      <p:bldP spid="24" grpId="0" animBg="1"/>
      <p:bldP spid="24" grpId="1" animBg="1"/>
      <p:bldP spid="24" grpId="2" animBg="1"/>
      <p:bldP spid="24" grpId="3"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3241"/>
            <a:ext cx="12199057" cy="9149293"/>
          </a:xfrm>
          <a:prstGeom prst="rect">
            <a:avLst/>
          </a:prstGeom>
        </p:spPr>
      </p:pic>
      <p:sp>
        <p:nvSpPr>
          <p:cNvPr id="3" name="Rectangle 2"/>
          <p:cNvSpPr/>
          <p:nvPr/>
        </p:nvSpPr>
        <p:spPr>
          <a:xfrm>
            <a:off x="0" y="0"/>
            <a:ext cx="12192001" cy="6857999"/>
          </a:xfrm>
          <a:prstGeom prst="rect">
            <a:avLst/>
          </a:prstGeom>
          <a:solidFill>
            <a:schemeClr val="bg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 name="Rectangle 1"/>
          <p:cNvSpPr/>
          <p:nvPr/>
        </p:nvSpPr>
        <p:spPr>
          <a:xfrm>
            <a:off x="2205998" y="3042139"/>
            <a:ext cx="9115358" cy="3693319"/>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Who is the SK’s Disbursing Officer?</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Disbursement voucher</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Check payment</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Register of Cash in Bank and Other Related Financial Transactions (RCB)</a:t>
            </a:r>
          </a:p>
          <a:p>
            <a:pPr marL="571500" indent="-571500" defTabSz="457200">
              <a:lnSpc>
                <a:spcPct val="150000"/>
              </a:lnSpc>
              <a:buFont typeface="Courier New" panose="02070309020205020404" pitchFamily="49" charset="0"/>
              <a:buChar char="o"/>
              <a:defRPr/>
            </a:pPr>
            <a:endParaRPr lang="en-PH" sz="2400" kern="0" dirty="0">
              <a:solidFill>
                <a:schemeClr val="bg1"/>
              </a:solidFill>
              <a:latin typeface="Calibri" panose="020F0502020204030204" pitchFamily="34" charset="0"/>
              <a:cs typeface="Calibri" panose="020F0502020204030204" pitchFamily="34" charset="0"/>
            </a:endParaRP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9" name="Oval 28"/>
          <p:cNvSpPr/>
          <p:nvPr/>
        </p:nvSpPr>
        <p:spPr>
          <a:xfrm>
            <a:off x="2284284" y="3216307"/>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2284284" y="3815351"/>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2284284" y="4329149"/>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5305407" y="-734380"/>
            <a:ext cx="1581202" cy="369332"/>
          </a:xfrm>
          <a:prstGeom prst="rect">
            <a:avLst/>
          </a:prstGeom>
        </p:spPr>
        <p:txBody>
          <a:bodyPr wrap="none">
            <a:spAutoFit/>
          </a:bodyPr>
          <a:lstStyle/>
          <a:p>
            <a:pPr algn="ctr">
              <a:defRPr/>
            </a:pPr>
            <a:r>
              <a:rPr lang="en-PH" altLang="en-US" dirty="0">
                <a:solidFill>
                  <a:schemeClr val="bg1"/>
                </a:solidFill>
              </a:rPr>
              <a:t>Disbursements</a:t>
            </a:r>
            <a:endParaRPr lang="id-ID" altLang="en-US" dirty="0">
              <a:solidFill>
                <a:schemeClr val="bg1"/>
              </a:solidFill>
            </a:endParaRPr>
          </a:p>
        </p:txBody>
      </p:sp>
      <p:sp>
        <p:nvSpPr>
          <p:cNvPr id="24" name="Oval 23"/>
          <p:cNvSpPr/>
          <p:nvPr/>
        </p:nvSpPr>
        <p:spPr>
          <a:xfrm>
            <a:off x="2294597" y="4928193"/>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1" name="Picture 20"/>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29049" y="-1963241"/>
            <a:ext cx="1234628" cy="1228861"/>
          </a:xfrm>
          <a:prstGeom prst="rect">
            <a:avLst/>
          </a:prstGeom>
        </p:spPr>
      </p:pic>
      <p:sp>
        <p:nvSpPr>
          <p:cNvPr id="22" name="Rectangle 21"/>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Tree>
    <p:extLst>
      <p:ext uri="{BB962C8B-B14F-4D97-AF65-F5344CB8AC3E}">
        <p14:creationId xmlns:p14="http://schemas.microsoft.com/office/powerpoint/2010/main" val="1279502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313 -0.03518 L -0.00104 0.36273 " pathEditMode="relative" rAng="0" ptsTypes="AA">
                                      <p:cBhvr>
                                        <p:cTn id="6" dur="2000" fill="hold"/>
                                        <p:tgtEl>
                                          <p:spTgt spid="21"/>
                                        </p:tgtEl>
                                        <p:attrNameLst>
                                          <p:attrName>ppt_x</p:attrName>
                                          <p:attrName>ppt_y</p:attrName>
                                        </p:attrNameLst>
                                      </p:cBhvr>
                                      <p:rCtr x="104" y="19907"/>
                                    </p:animMotion>
                                  </p:childTnLst>
                                </p:cTn>
                              </p:par>
                              <p:par>
                                <p:cTn id="7" presetID="42" presetClass="path" presetSubtype="0" accel="50000" decel="50000" fill="hold" grpId="0" nodeType="withEffect">
                                  <p:stCondLst>
                                    <p:cond delay="0"/>
                                  </p:stCondLst>
                                  <p:childTnLst>
                                    <p:animMotion origin="layout" path="M 0 2.59259E-6 L 0 0.40602 " pathEditMode="relative" rAng="0" ptsTypes="AA">
                                      <p:cBhvr>
                                        <p:cTn id="8" dur="2000" fill="hold"/>
                                        <p:tgtEl>
                                          <p:spTgt spid="4"/>
                                        </p:tgtEl>
                                        <p:attrNameLst>
                                          <p:attrName>ppt_x</p:attrName>
                                          <p:attrName>ppt_y</p:attrName>
                                        </p:attrNameLst>
                                      </p:cBhvr>
                                      <p:rCtr x="0" y="20301"/>
                                    </p:animMotion>
                                  </p:childTnLst>
                                </p:cTn>
                              </p:par>
                              <p:par>
                                <p:cTn id="9" presetID="53" presetClass="entr" presetSubtype="16" fill="hold" grpId="3"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250" fill="hold"/>
                                        <p:tgtEl>
                                          <p:spTgt spid="22"/>
                                        </p:tgtEl>
                                        <p:attrNameLst>
                                          <p:attrName>ppt_w</p:attrName>
                                        </p:attrNameLst>
                                      </p:cBhvr>
                                      <p:tavLst>
                                        <p:tav tm="0">
                                          <p:val>
                                            <p:fltVal val="0"/>
                                          </p:val>
                                        </p:tav>
                                        <p:tav tm="100000">
                                          <p:val>
                                            <p:strVal val="#ppt_w"/>
                                          </p:val>
                                        </p:tav>
                                      </p:tavLst>
                                    </p:anim>
                                    <p:anim calcmode="lin" valueType="num">
                                      <p:cBhvr>
                                        <p:cTn id="12" dur="250" fill="hold"/>
                                        <p:tgtEl>
                                          <p:spTgt spid="22"/>
                                        </p:tgtEl>
                                        <p:attrNameLst>
                                          <p:attrName>ppt_h</p:attrName>
                                        </p:attrNameLst>
                                      </p:cBhvr>
                                      <p:tavLst>
                                        <p:tav tm="0">
                                          <p:val>
                                            <p:fltVal val="0"/>
                                          </p:val>
                                        </p:tav>
                                        <p:tav tm="100000">
                                          <p:val>
                                            <p:strVal val="#ppt_h"/>
                                          </p:val>
                                        </p:tav>
                                      </p:tavLst>
                                    </p:anim>
                                    <p:animEffect transition="in" filter="fade">
                                      <p:cBhvr>
                                        <p:cTn id="13" dur="250"/>
                                        <p:tgtEl>
                                          <p:spTgt spid="22"/>
                                        </p:tgtEl>
                                      </p:cBhvr>
                                    </p:animEffect>
                                  </p:childTnLst>
                                </p:cTn>
                              </p:par>
                              <p:par>
                                <p:cTn id="14" presetID="42" presetClass="path" presetSubtype="0" accel="50000" decel="50000" fill="hold" grpId="1" nodeType="withEffect">
                                  <p:stCondLst>
                                    <p:cond delay="0"/>
                                  </p:stCondLst>
                                  <p:childTnLst>
                                    <p:animMotion origin="layout" path="M 3.95833E-6 3.33333E-6 L 0.34101 -0.1838 " pathEditMode="relative" rAng="0" ptsTypes="AA">
                                      <p:cBhvr>
                                        <p:cTn id="15" dur="2000" fill="hold"/>
                                        <p:tgtEl>
                                          <p:spTgt spid="22"/>
                                        </p:tgtEl>
                                        <p:attrNameLst>
                                          <p:attrName>ppt_x</p:attrName>
                                          <p:attrName>ppt_y</p:attrName>
                                        </p:attrNameLst>
                                      </p:cBhvr>
                                      <p:rCtr x="17044" y="-9190"/>
                                    </p:animMotion>
                                  </p:childTnLst>
                                </p:cTn>
                              </p:par>
                              <p:par>
                                <p:cTn id="16" presetID="8" presetClass="emph" presetSubtype="0" fill="hold" grpId="0" nodeType="withEffect">
                                  <p:stCondLst>
                                    <p:cond delay="0"/>
                                  </p:stCondLst>
                                  <p:childTnLst>
                                    <p:animRot by="5400000">
                                      <p:cBhvr>
                                        <p:cTn id="17" dur="2000" fill="hold"/>
                                        <p:tgtEl>
                                          <p:spTgt spid="22"/>
                                        </p:tgtEl>
                                        <p:attrNameLst>
                                          <p:attrName>r</p:attrName>
                                        </p:attrNameLst>
                                      </p:cBhvr>
                                    </p:animRot>
                                  </p:childTnLst>
                                </p:cTn>
                              </p:par>
                            </p:childTnLst>
                          </p:cTn>
                        </p:par>
                        <p:par>
                          <p:cTn id="18" fill="hold">
                            <p:stCondLst>
                              <p:cond delay="2000"/>
                            </p:stCondLst>
                            <p:childTnLst>
                              <p:par>
                                <p:cTn id="19" presetID="6" presetClass="emph" presetSubtype="0" fill="hold" nodeType="afterEffect">
                                  <p:stCondLst>
                                    <p:cond delay="0"/>
                                  </p:stCondLst>
                                  <p:childTnLst>
                                    <p:animScale>
                                      <p:cBhvr>
                                        <p:cTn id="20" dur="1000" fill="hold"/>
                                        <p:tgtEl>
                                          <p:spTgt spid="21"/>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 calcmode="lin" valueType="num">
                                      <p:cBhvr additive="base">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 calcmode="lin" valueType="num">
                                      <p:cBhvr additive="base">
                                        <p:cTn id="5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xit" presetSubtype="10" fill="hold" grpId="0" nodeType="clickEffect">
                                  <p:stCondLst>
                                    <p:cond delay="0"/>
                                  </p:stCondLst>
                                  <p:childTnLst>
                                    <p:animEffect transition="out" filter="randombar(horizontal)">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par>
                                <p:cTn id="72" presetID="14" presetClass="exit" presetSubtype="10" fill="hold" grpId="0" nodeType="withEffect">
                                  <p:stCondLst>
                                    <p:cond delay="0"/>
                                  </p:stCondLst>
                                  <p:childTnLst>
                                    <p:animEffect transition="out" filter="randombar(horizontal)">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4" presetClass="exit" presetSubtype="10" fill="hold" grpId="0" nodeType="withEffect">
                                  <p:stCondLst>
                                    <p:cond delay="0"/>
                                  </p:stCondLst>
                                  <p:childTnLst>
                                    <p:animEffect transition="out" filter="randombar(horizontal)">
                                      <p:cBhvr>
                                        <p:cTn id="76" dur="500"/>
                                        <p:tgtEl>
                                          <p:spTgt spid="2"/>
                                        </p:tgtEl>
                                      </p:cBhvr>
                                    </p:animEffect>
                                    <p:set>
                                      <p:cBhvr>
                                        <p:cTn id="77" dur="1" fill="hold">
                                          <p:stCondLst>
                                            <p:cond delay="499"/>
                                          </p:stCondLst>
                                        </p:cTn>
                                        <p:tgtEl>
                                          <p:spTgt spid="2"/>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2">
                                            <p:txEl>
                                              <p:pRg st="0" end="0"/>
                                            </p:txEl>
                                          </p:spTgt>
                                        </p:tgtEl>
                                      </p:cBhvr>
                                    </p:animEffect>
                                    <p:set>
                                      <p:cBhvr>
                                        <p:cTn id="80" dur="1" fill="hold">
                                          <p:stCondLst>
                                            <p:cond delay="499"/>
                                          </p:stCondLst>
                                        </p:cTn>
                                        <p:tgtEl>
                                          <p:spTgt spid="2">
                                            <p:txEl>
                                              <p:pRg st="0" end="0"/>
                                            </p:txEl>
                                          </p:spTgt>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2">
                                            <p:txEl>
                                              <p:pRg st="1" end="1"/>
                                            </p:txEl>
                                          </p:spTgt>
                                        </p:tgtEl>
                                      </p:cBhvr>
                                    </p:animEffect>
                                    <p:set>
                                      <p:cBhvr>
                                        <p:cTn id="83" dur="1" fill="hold">
                                          <p:stCondLst>
                                            <p:cond delay="499"/>
                                          </p:stCondLst>
                                        </p:cTn>
                                        <p:tgtEl>
                                          <p:spTgt spid="2">
                                            <p:txEl>
                                              <p:pRg st="1" end="1"/>
                                            </p:txEl>
                                          </p:spTgt>
                                        </p:tgtEl>
                                        <p:attrNameLst>
                                          <p:attrName>style.visibility</p:attrName>
                                        </p:attrNameLst>
                                      </p:cBhvr>
                                      <p:to>
                                        <p:strVal val="hidden"/>
                                      </p:to>
                                    </p:set>
                                  </p:childTnLst>
                                </p:cTn>
                              </p:par>
                              <p:par>
                                <p:cTn id="84" presetID="14" presetClass="exit" presetSubtype="10" fill="hold" grpId="1" nodeType="withEffect">
                                  <p:stCondLst>
                                    <p:cond delay="0"/>
                                  </p:stCondLst>
                                  <p:childTnLst>
                                    <p:animEffect transition="out" filter="randombar(horizontal)">
                                      <p:cBhvr>
                                        <p:cTn id="85" dur="500"/>
                                        <p:tgtEl>
                                          <p:spTgt spid="2">
                                            <p:txEl>
                                              <p:pRg st="2" end="2"/>
                                            </p:txEl>
                                          </p:spTgt>
                                        </p:tgtEl>
                                      </p:cBhvr>
                                    </p:animEffect>
                                    <p:set>
                                      <p:cBhvr>
                                        <p:cTn id="86" dur="1" fill="hold">
                                          <p:stCondLst>
                                            <p:cond delay="499"/>
                                          </p:stCondLst>
                                        </p:cTn>
                                        <p:tgtEl>
                                          <p:spTgt spid="2">
                                            <p:txEl>
                                              <p:pRg st="2" end="2"/>
                                            </p:txEl>
                                          </p:spTgt>
                                        </p:tgtEl>
                                        <p:attrNameLst>
                                          <p:attrName>style.visibility</p:attrName>
                                        </p:attrNameLst>
                                      </p:cBhvr>
                                      <p:to>
                                        <p:strVal val="hidden"/>
                                      </p:to>
                                    </p:set>
                                  </p:childTnLst>
                                </p:cTn>
                              </p:par>
                              <p:par>
                                <p:cTn id="87" presetID="14" presetClass="exit" presetSubtype="10" fill="hold" grpId="1" nodeType="withEffect">
                                  <p:stCondLst>
                                    <p:cond delay="0"/>
                                  </p:stCondLst>
                                  <p:childTnLst>
                                    <p:animEffect transition="out" filter="randombar(horizontal)">
                                      <p:cBhvr>
                                        <p:cTn id="88" dur="500"/>
                                        <p:tgtEl>
                                          <p:spTgt spid="2">
                                            <p:txEl>
                                              <p:pRg st="3" end="3"/>
                                            </p:txEl>
                                          </p:spTgt>
                                        </p:tgtEl>
                                      </p:cBhvr>
                                    </p:animEffect>
                                    <p:set>
                                      <p:cBhvr>
                                        <p:cTn id="89" dur="1" fill="hold">
                                          <p:stCondLst>
                                            <p:cond delay="499"/>
                                          </p:stCondLst>
                                        </p:cTn>
                                        <p:tgtEl>
                                          <p:spTgt spid="2">
                                            <p:txEl>
                                              <p:pRg st="3" end="3"/>
                                            </p:txEl>
                                          </p:spTgt>
                                        </p:tgtEl>
                                        <p:attrNameLst>
                                          <p:attrName>style.visibility</p:attrName>
                                        </p:attrNameLst>
                                      </p:cBhvr>
                                      <p:to>
                                        <p:strVal val="hidden"/>
                                      </p:to>
                                    </p:set>
                                  </p:childTnLst>
                                </p:cTn>
                              </p:par>
                              <p:par>
                                <p:cTn id="90" presetID="14" presetClass="exit" presetSubtype="10" fill="hold" grpId="1" nodeType="withEffect">
                                  <p:stCondLst>
                                    <p:cond delay="0"/>
                                  </p:stCondLst>
                                  <p:childTnLst>
                                    <p:animEffect transition="out" filter="randombar(horizontal)">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par>
                                <p:cTn id="93" presetID="14" presetClass="exit" presetSubtype="10" fill="hold" nodeType="withEffect">
                                  <p:stCondLst>
                                    <p:cond delay="0"/>
                                  </p:stCondLst>
                                  <p:childTnLst>
                                    <p:animEffect transition="out" filter="randombar(horizontal)">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14" presetClass="exit" presetSubtype="10" fill="hold" grpId="2" nodeType="withEffect">
                                  <p:stCondLst>
                                    <p:cond delay="0"/>
                                  </p:stCondLst>
                                  <p:childTnLst>
                                    <p:animEffect transition="out" filter="randombar(horizontal)">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uiExpand="1" build="allAtOnce"/>
      <p:bldP spid="29" grpId="0" animBg="1"/>
      <p:bldP spid="29" grpId="1" animBg="1"/>
      <p:bldP spid="30" grpId="0" animBg="1"/>
      <p:bldP spid="30" grpId="1" animBg="1"/>
      <p:bldP spid="31" grpId="0" animBg="1"/>
      <p:bldP spid="31" grpId="1" animBg="1"/>
      <p:bldP spid="4" grpId="0"/>
      <p:bldP spid="4" grpId="1"/>
      <p:bldP spid="24" grpId="0" animBg="1"/>
      <p:bldP spid="24" grpId="1" animBg="1"/>
      <p:bldP spid="22" grpId="0" animBg="1"/>
      <p:bldP spid="22" grpId="1" animBg="1"/>
      <p:bldP spid="22" grpId="2" animBg="1"/>
      <p:bldP spid="22" grpId="3"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0463"/>
            <a:ext cx="12192001" cy="7588098"/>
          </a:xfrm>
          <a:prstGeom prst="rect">
            <a:avLst/>
          </a:prstGeom>
        </p:spPr>
      </p:pic>
      <p:sp>
        <p:nvSpPr>
          <p:cNvPr id="3" name="Rectangle 2"/>
          <p:cNvSpPr/>
          <p:nvPr/>
        </p:nvSpPr>
        <p:spPr>
          <a:xfrm>
            <a:off x="0" y="0"/>
            <a:ext cx="12192001" cy="6858000"/>
          </a:xfrm>
          <a:prstGeom prst="rect">
            <a:avLst/>
          </a:prstGeom>
          <a:solidFill>
            <a:schemeClr val="bg2">
              <a:lumMod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 name="Rectangle 1"/>
          <p:cNvSpPr/>
          <p:nvPr/>
        </p:nvSpPr>
        <p:spPr>
          <a:xfrm>
            <a:off x="2243205" y="2975733"/>
            <a:ext cx="9115358" cy="4247317"/>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Supplies and Materials/Semi-expendable property</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Who is the SK’s Supply Officer? </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RA No. 9184</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What committees are created? </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What records are maintained?</a:t>
            </a:r>
          </a:p>
          <a:p>
            <a:pPr marL="571500" indent="-571500" defTabSz="457200">
              <a:lnSpc>
                <a:spcPct val="150000"/>
              </a:lnSpc>
              <a:buFont typeface="Courier New" panose="02070309020205020404" pitchFamily="49" charset="0"/>
              <a:buChar char="o"/>
              <a:defRPr/>
            </a:pPr>
            <a:endParaRPr lang="en-PH" sz="2400" kern="0" dirty="0">
              <a:solidFill>
                <a:schemeClr val="bg1"/>
              </a:solidFill>
              <a:latin typeface="Calibri" panose="020F0502020204030204" pitchFamily="34" charset="0"/>
              <a:cs typeface="Calibri" panose="020F0502020204030204" pitchFamily="34" charset="0"/>
            </a:endParaRPr>
          </a:p>
          <a:p>
            <a:pPr marL="571500" indent="-571500" defTabSz="457200">
              <a:lnSpc>
                <a:spcPct val="150000"/>
              </a:lnSpc>
              <a:buFont typeface="Courier New" panose="02070309020205020404" pitchFamily="49" charset="0"/>
              <a:buChar char="o"/>
              <a:defRPr/>
            </a:pPr>
            <a:endParaRPr lang="en-PH" sz="2400" kern="0" dirty="0">
              <a:solidFill>
                <a:schemeClr val="bg1"/>
              </a:solidFill>
              <a:latin typeface="Calibri" panose="020F0502020204030204" pitchFamily="34" charset="0"/>
              <a:cs typeface="Calibri" panose="020F0502020204030204" pitchFamily="34" charset="0"/>
            </a:endParaRP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9" name="Oval 28"/>
          <p:cNvSpPr/>
          <p:nvPr/>
        </p:nvSpPr>
        <p:spPr>
          <a:xfrm>
            <a:off x="2282594" y="3197641"/>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2282594" y="3711439"/>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2282594" y="4310483"/>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1" name="Picture 20"/>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15124" y="-2659526"/>
            <a:ext cx="1161748" cy="1161748"/>
          </a:xfrm>
          <a:prstGeom prst="rect">
            <a:avLst/>
          </a:prstGeom>
        </p:spPr>
      </p:pic>
      <p:sp>
        <p:nvSpPr>
          <p:cNvPr id="4" name="Rectangle 3"/>
          <p:cNvSpPr/>
          <p:nvPr/>
        </p:nvSpPr>
        <p:spPr>
          <a:xfrm>
            <a:off x="4941580" y="-734380"/>
            <a:ext cx="2308837" cy="369332"/>
          </a:xfrm>
          <a:prstGeom prst="rect">
            <a:avLst/>
          </a:prstGeom>
        </p:spPr>
        <p:txBody>
          <a:bodyPr wrap="none">
            <a:spAutoFit/>
          </a:bodyPr>
          <a:lstStyle/>
          <a:p>
            <a:pPr algn="ctr">
              <a:defRPr/>
            </a:pPr>
            <a:r>
              <a:rPr lang="en-PH" altLang="en-US" dirty="0">
                <a:solidFill>
                  <a:schemeClr val="bg1"/>
                </a:solidFill>
              </a:rPr>
              <a:t>Supplies and Materials</a:t>
            </a:r>
            <a:endParaRPr lang="id-ID" altLang="en-US" dirty="0">
              <a:solidFill>
                <a:schemeClr val="bg1"/>
              </a:solidFill>
            </a:endParaRPr>
          </a:p>
        </p:txBody>
      </p:sp>
      <p:sp>
        <p:nvSpPr>
          <p:cNvPr id="22" name="Rectangle 21"/>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6" name="Oval 25"/>
          <p:cNvSpPr/>
          <p:nvPr/>
        </p:nvSpPr>
        <p:spPr>
          <a:xfrm>
            <a:off x="2282594" y="4861251"/>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2282594" y="5393796"/>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28953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7.40741E-7 L 0 0.46528 " pathEditMode="relative" rAng="0" ptsTypes="AA">
                                      <p:cBhvr>
                                        <p:cTn id="6" dur="1500" fill="hold"/>
                                        <p:tgtEl>
                                          <p:spTgt spid="21"/>
                                        </p:tgtEl>
                                        <p:attrNameLst>
                                          <p:attrName>ppt_x</p:attrName>
                                          <p:attrName>ppt_y</p:attrName>
                                        </p:attrNameLst>
                                      </p:cBhvr>
                                      <p:rCtr x="0" y="23264"/>
                                    </p:animMotion>
                                  </p:childTnLst>
                                </p:cTn>
                              </p:par>
                              <p:par>
                                <p:cTn id="7" presetID="42" presetClass="path" presetSubtype="0" accel="50000" decel="50000" fill="hold" grpId="0" nodeType="withEffect">
                                  <p:stCondLst>
                                    <p:cond delay="0"/>
                                  </p:stCondLst>
                                  <p:childTnLst>
                                    <p:animMotion origin="layout" path="M 0 2.59259E-6 L 0 0.41227 " pathEditMode="relative" rAng="0" ptsTypes="AA">
                                      <p:cBhvr>
                                        <p:cTn id="8" dur="2000" fill="hold"/>
                                        <p:tgtEl>
                                          <p:spTgt spid="4"/>
                                        </p:tgtEl>
                                        <p:attrNameLst>
                                          <p:attrName>ppt_x</p:attrName>
                                          <p:attrName>ppt_y</p:attrName>
                                        </p:attrNameLst>
                                      </p:cBhvr>
                                      <p:rCtr x="0" y="20602"/>
                                    </p:animMotion>
                                  </p:childTnLst>
                                </p:cTn>
                              </p:par>
                              <p:par>
                                <p:cTn id="9" presetID="53" presetClass="entr" presetSubtype="16" fill="hold" grpId="3"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250" fill="hold"/>
                                        <p:tgtEl>
                                          <p:spTgt spid="22"/>
                                        </p:tgtEl>
                                        <p:attrNameLst>
                                          <p:attrName>ppt_w</p:attrName>
                                        </p:attrNameLst>
                                      </p:cBhvr>
                                      <p:tavLst>
                                        <p:tav tm="0">
                                          <p:val>
                                            <p:fltVal val="0"/>
                                          </p:val>
                                        </p:tav>
                                        <p:tav tm="100000">
                                          <p:val>
                                            <p:strVal val="#ppt_w"/>
                                          </p:val>
                                        </p:tav>
                                      </p:tavLst>
                                    </p:anim>
                                    <p:anim calcmode="lin" valueType="num">
                                      <p:cBhvr>
                                        <p:cTn id="12" dur="250" fill="hold"/>
                                        <p:tgtEl>
                                          <p:spTgt spid="22"/>
                                        </p:tgtEl>
                                        <p:attrNameLst>
                                          <p:attrName>ppt_h</p:attrName>
                                        </p:attrNameLst>
                                      </p:cBhvr>
                                      <p:tavLst>
                                        <p:tav tm="0">
                                          <p:val>
                                            <p:fltVal val="0"/>
                                          </p:val>
                                        </p:tav>
                                        <p:tav tm="100000">
                                          <p:val>
                                            <p:strVal val="#ppt_h"/>
                                          </p:val>
                                        </p:tav>
                                      </p:tavLst>
                                    </p:anim>
                                    <p:animEffect transition="in" filter="fade">
                                      <p:cBhvr>
                                        <p:cTn id="13" dur="250"/>
                                        <p:tgtEl>
                                          <p:spTgt spid="22"/>
                                        </p:tgtEl>
                                      </p:cBhvr>
                                    </p:animEffect>
                                  </p:childTnLst>
                                </p:cTn>
                              </p:par>
                              <p:par>
                                <p:cTn id="14" presetID="8" presetClass="emph" presetSubtype="0" fill="hold" grpId="0" nodeType="withEffect">
                                  <p:stCondLst>
                                    <p:cond delay="0"/>
                                  </p:stCondLst>
                                  <p:childTnLst>
                                    <p:animRot by="5400000">
                                      <p:cBhvr>
                                        <p:cTn id="15" dur="2000" fill="hold"/>
                                        <p:tgtEl>
                                          <p:spTgt spid="22"/>
                                        </p:tgtEl>
                                        <p:attrNameLst>
                                          <p:attrName>r</p:attrName>
                                        </p:attrNameLst>
                                      </p:cBhvr>
                                    </p:animRot>
                                  </p:childTnLst>
                                </p:cTn>
                              </p:par>
                              <p:par>
                                <p:cTn id="16" presetID="42" presetClass="path" presetSubtype="0" accel="50000" decel="50000" fill="hold" grpId="1" nodeType="withEffect">
                                  <p:stCondLst>
                                    <p:cond delay="0"/>
                                  </p:stCondLst>
                                  <p:childTnLst>
                                    <p:animMotion origin="layout" path="M 3.95833E-6 3.33333E-6 L 0.34127 -0.18473 " pathEditMode="relative" rAng="0" ptsTypes="AA">
                                      <p:cBhvr>
                                        <p:cTn id="17" dur="2000" fill="hold"/>
                                        <p:tgtEl>
                                          <p:spTgt spid="22"/>
                                        </p:tgtEl>
                                        <p:attrNameLst>
                                          <p:attrName>ppt_x</p:attrName>
                                          <p:attrName>ppt_y</p:attrName>
                                        </p:attrNameLst>
                                      </p:cBhvr>
                                      <p:rCtr x="17057" y="-9236"/>
                                    </p:animMotion>
                                  </p:childTnLst>
                                </p:cTn>
                              </p:par>
                            </p:childTnLst>
                          </p:cTn>
                        </p:par>
                        <p:par>
                          <p:cTn id="18" fill="hold">
                            <p:stCondLst>
                              <p:cond delay="2000"/>
                            </p:stCondLst>
                            <p:childTnLst>
                              <p:par>
                                <p:cTn id="19" presetID="6" presetClass="emph" presetSubtype="0" fill="hold" nodeType="afterEffect">
                                  <p:stCondLst>
                                    <p:cond delay="0"/>
                                  </p:stCondLst>
                                  <p:childTnLst>
                                    <p:animScale>
                                      <p:cBhvr>
                                        <p:cTn id="20" dur="750" fill="hold"/>
                                        <p:tgtEl>
                                          <p:spTgt spid="21"/>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 calcmode="lin" valueType="num">
                                      <p:cBhvr additive="base">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 calcmode="lin" valueType="num">
                                      <p:cBhvr additive="base">
                                        <p:cTn id="5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1"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
                                            <p:txEl>
                                              <p:pRg st="4" end="4"/>
                                            </p:txEl>
                                          </p:spTgt>
                                        </p:tgtEl>
                                        <p:attrNameLst>
                                          <p:attrName>style.visibility</p:attrName>
                                        </p:attrNameLst>
                                      </p:cBhvr>
                                      <p:to>
                                        <p:strVal val="visible"/>
                                      </p:to>
                                    </p:set>
                                    <p:anim calcmode="lin" valueType="num">
                                      <p:cBhvr additive="base">
                                        <p:cTn id="6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4" presetClass="exit" presetSubtype="10" fill="hold" grpId="0" nodeType="clickEffect">
                                  <p:stCondLst>
                                    <p:cond delay="0"/>
                                  </p:stCondLst>
                                  <p:childTnLst>
                                    <p:animEffect transition="out" filter="randombar(horizontal)">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4" presetClass="exit" presetSubtype="10" fill="hold" grpId="0" nodeType="withEffect">
                                  <p:stCondLst>
                                    <p:cond delay="0"/>
                                  </p:stCondLst>
                                  <p:childTnLst>
                                    <p:animEffect transition="out" filter="randombar(horizontal)">
                                      <p:cBhvr>
                                        <p:cTn id="77" dur="500"/>
                                        <p:tgtEl>
                                          <p:spTgt spid="30"/>
                                        </p:tgtEl>
                                      </p:cBhvr>
                                    </p:animEffect>
                                    <p:set>
                                      <p:cBhvr>
                                        <p:cTn id="78" dur="1" fill="hold">
                                          <p:stCondLst>
                                            <p:cond delay="499"/>
                                          </p:stCondLst>
                                        </p:cTn>
                                        <p:tgtEl>
                                          <p:spTgt spid="30"/>
                                        </p:tgtEl>
                                        <p:attrNameLst>
                                          <p:attrName>style.visibility</p:attrName>
                                        </p:attrNameLst>
                                      </p:cBhvr>
                                      <p:to>
                                        <p:strVal val="hidden"/>
                                      </p:to>
                                    </p:set>
                                  </p:childTnLst>
                                </p:cTn>
                              </p:par>
                              <p:par>
                                <p:cTn id="79" presetID="14" presetClass="exit" presetSubtype="10" fill="hold" grpId="0" nodeType="withEffect">
                                  <p:stCondLst>
                                    <p:cond delay="0"/>
                                  </p:stCondLst>
                                  <p:childTnLst>
                                    <p:animEffect transition="out" filter="randombar(horizontal)">
                                      <p:cBhvr>
                                        <p:cTn id="80" dur="500"/>
                                        <p:tgtEl>
                                          <p:spTgt spid="31"/>
                                        </p:tgtEl>
                                      </p:cBhvr>
                                    </p:animEffect>
                                    <p:set>
                                      <p:cBhvr>
                                        <p:cTn id="81" dur="1" fill="hold">
                                          <p:stCondLst>
                                            <p:cond delay="499"/>
                                          </p:stCondLst>
                                        </p:cTn>
                                        <p:tgtEl>
                                          <p:spTgt spid="31"/>
                                        </p:tgtEl>
                                        <p:attrNameLst>
                                          <p:attrName>style.visibility</p:attrName>
                                        </p:attrNameLst>
                                      </p:cBhvr>
                                      <p:to>
                                        <p:strVal val="hidden"/>
                                      </p:to>
                                    </p:set>
                                  </p:childTnLst>
                                </p:cTn>
                              </p:par>
                              <p:par>
                                <p:cTn id="82" presetID="14" presetClass="exit" presetSubtype="10" fill="hold" grpId="0" nodeType="withEffect">
                                  <p:stCondLst>
                                    <p:cond delay="0"/>
                                  </p:stCondLst>
                                  <p:childTnLst>
                                    <p:animEffect transition="out" filter="randombar(horizontal)">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par>
                                <p:cTn id="85" presetID="14" presetClass="exit" presetSubtype="10" fill="hold" grpId="1" nodeType="withEffect">
                                  <p:stCondLst>
                                    <p:cond delay="0"/>
                                  </p:stCondLst>
                                  <p:childTnLst>
                                    <p:animEffect transition="out" filter="randombar(horizontal)">
                                      <p:cBhvr>
                                        <p:cTn id="86" dur="500"/>
                                        <p:tgtEl>
                                          <p:spTgt spid="2">
                                            <p:txEl>
                                              <p:pRg st="0" end="0"/>
                                            </p:txEl>
                                          </p:spTgt>
                                        </p:tgtEl>
                                      </p:cBhvr>
                                    </p:animEffect>
                                    <p:set>
                                      <p:cBhvr>
                                        <p:cTn id="87" dur="1" fill="hold">
                                          <p:stCondLst>
                                            <p:cond delay="499"/>
                                          </p:stCondLst>
                                        </p:cTn>
                                        <p:tgtEl>
                                          <p:spTgt spid="2">
                                            <p:txEl>
                                              <p:pRg st="0" end="0"/>
                                            </p:txEl>
                                          </p:spTgt>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2">
                                            <p:txEl>
                                              <p:pRg st="1" end="1"/>
                                            </p:txEl>
                                          </p:spTgt>
                                        </p:tgtEl>
                                      </p:cBhvr>
                                    </p:animEffect>
                                    <p:set>
                                      <p:cBhvr>
                                        <p:cTn id="90" dur="1" fill="hold">
                                          <p:stCondLst>
                                            <p:cond delay="499"/>
                                          </p:stCondLst>
                                        </p:cTn>
                                        <p:tgtEl>
                                          <p:spTgt spid="2">
                                            <p:txEl>
                                              <p:pRg st="1" end="1"/>
                                            </p:txEl>
                                          </p:spTgt>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2">
                                            <p:txEl>
                                              <p:pRg st="2" end="2"/>
                                            </p:txEl>
                                          </p:spTgt>
                                        </p:tgtEl>
                                      </p:cBhvr>
                                    </p:animEffect>
                                    <p:set>
                                      <p:cBhvr>
                                        <p:cTn id="93" dur="1" fill="hold">
                                          <p:stCondLst>
                                            <p:cond delay="499"/>
                                          </p:stCondLst>
                                        </p:cTn>
                                        <p:tgtEl>
                                          <p:spTgt spid="2">
                                            <p:txEl>
                                              <p:pRg st="2" end="2"/>
                                            </p:txEl>
                                          </p:spTgt>
                                        </p:tgtEl>
                                        <p:attrNameLst>
                                          <p:attrName>style.visibility</p:attrName>
                                        </p:attrNameLst>
                                      </p:cBhvr>
                                      <p:to>
                                        <p:strVal val="hidden"/>
                                      </p:to>
                                    </p:set>
                                  </p:childTnLst>
                                </p:cTn>
                              </p:par>
                              <p:par>
                                <p:cTn id="94" presetID="14" presetClass="exit" presetSubtype="10" fill="hold" grpId="1" nodeType="withEffect">
                                  <p:stCondLst>
                                    <p:cond delay="0"/>
                                  </p:stCondLst>
                                  <p:childTnLst>
                                    <p:animEffect transition="out" filter="randombar(horizontal)">
                                      <p:cBhvr>
                                        <p:cTn id="95" dur="500"/>
                                        <p:tgtEl>
                                          <p:spTgt spid="2">
                                            <p:txEl>
                                              <p:pRg st="3" end="3"/>
                                            </p:txEl>
                                          </p:spTgt>
                                        </p:tgtEl>
                                      </p:cBhvr>
                                    </p:animEffect>
                                    <p:set>
                                      <p:cBhvr>
                                        <p:cTn id="96" dur="1" fill="hold">
                                          <p:stCondLst>
                                            <p:cond delay="499"/>
                                          </p:stCondLst>
                                        </p:cTn>
                                        <p:tgtEl>
                                          <p:spTgt spid="2">
                                            <p:txEl>
                                              <p:pRg st="3" end="3"/>
                                            </p:txEl>
                                          </p:spTgt>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2">
                                            <p:txEl>
                                              <p:pRg st="4" end="4"/>
                                            </p:txEl>
                                          </p:spTgt>
                                        </p:tgtEl>
                                      </p:cBhvr>
                                    </p:animEffect>
                                    <p:set>
                                      <p:cBhvr>
                                        <p:cTn id="99" dur="1" fill="hold">
                                          <p:stCondLst>
                                            <p:cond delay="499"/>
                                          </p:stCondLst>
                                        </p:cTn>
                                        <p:tgtEl>
                                          <p:spTgt spid="2">
                                            <p:txEl>
                                              <p:pRg st="4" end="4"/>
                                            </p:txEl>
                                          </p:spTgt>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4" presetClass="exit" presetSubtype="10" fill="hold" grpId="2" nodeType="withEffect">
                                  <p:stCondLst>
                                    <p:cond delay="0"/>
                                  </p:stCondLst>
                                  <p:childTnLst>
                                    <p:animEffect transition="out" filter="randombar(horizontal)">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4" presetClass="exit" presetSubtype="10" fill="hold" grpId="0" nodeType="withEffect">
                                  <p:stCondLst>
                                    <p:cond delay="0"/>
                                  </p:stCondLst>
                                  <p:childTnLst>
                                    <p:animEffect transition="out" filter="randombar(horizontal)">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par>
                                <p:cTn id="112" presetID="14" presetClass="exit" presetSubtype="10" fill="hold" grpId="0" nodeType="withEffect">
                                  <p:stCondLst>
                                    <p:cond delay="0"/>
                                  </p:stCondLst>
                                  <p:childTnLst>
                                    <p:animEffect transition="out" filter="randombar(horizontal)">
                                      <p:cBhvr>
                                        <p:cTn id="113" dur="500"/>
                                        <p:tgtEl>
                                          <p:spTgt spid="28"/>
                                        </p:tgtEl>
                                      </p:cBhvr>
                                    </p:animEffect>
                                    <p:set>
                                      <p:cBhvr>
                                        <p:cTn id="1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allAtOnce"/>
      <p:bldP spid="29" grpId="0" animBg="1"/>
      <p:bldP spid="29" grpId="1" animBg="1"/>
      <p:bldP spid="30" grpId="0" animBg="1"/>
      <p:bldP spid="30" grpId="1" animBg="1"/>
      <p:bldP spid="31" grpId="0" animBg="1"/>
      <p:bldP spid="31" grpId="1" animBg="1"/>
      <p:bldP spid="4" grpId="0"/>
      <p:bldP spid="4" grpId="1"/>
      <p:bldP spid="22" grpId="0" animBg="1"/>
      <p:bldP spid="22" grpId="1" animBg="1"/>
      <p:bldP spid="22" grpId="2" animBg="1"/>
      <p:bldP spid="22" grpId="3" animBg="1"/>
      <p:bldP spid="26" grpId="0" animBg="1"/>
      <p:bldP spid="26" grpId="1" animBg="1"/>
      <p:bldP spid="28" grpId="0" animBg="1"/>
      <p:bldP spid="2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4799"/>
            <a:ext cx="12192000" cy="8794562"/>
          </a:xfrm>
          <a:prstGeom prst="rect">
            <a:avLst/>
          </a:prstGeom>
        </p:spPr>
      </p:pic>
      <p:sp>
        <p:nvSpPr>
          <p:cNvPr id="3" name="Rectangle 2"/>
          <p:cNvSpPr/>
          <p:nvPr/>
        </p:nvSpPr>
        <p:spPr>
          <a:xfrm>
            <a:off x="-1" y="-33037"/>
            <a:ext cx="12192001" cy="6891038"/>
          </a:xfrm>
          <a:prstGeom prst="rect">
            <a:avLst/>
          </a:prstGeom>
          <a:solidFill>
            <a:schemeClr val="bg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 name="Rectangle 1"/>
          <p:cNvSpPr/>
          <p:nvPr/>
        </p:nvSpPr>
        <p:spPr>
          <a:xfrm>
            <a:off x="2243205" y="3381261"/>
            <a:ext cx="9115358" cy="2585323"/>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Property and Equipment</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Tangible property with unit cost of ₱50,000 and up</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RA No. 9184</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What records are maintained? </a:t>
            </a: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9" name="Oval 28"/>
          <p:cNvSpPr/>
          <p:nvPr/>
        </p:nvSpPr>
        <p:spPr>
          <a:xfrm>
            <a:off x="2282594" y="3603169"/>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2282594" y="4116967"/>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2282594" y="4716011"/>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854125" y="-734380"/>
            <a:ext cx="2483758" cy="369332"/>
          </a:xfrm>
          <a:prstGeom prst="rect">
            <a:avLst/>
          </a:prstGeom>
        </p:spPr>
        <p:txBody>
          <a:bodyPr wrap="none">
            <a:spAutoFit/>
          </a:bodyPr>
          <a:lstStyle/>
          <a:p>
            <a:pPr algn="ctr">
              <a:defRPr/>
            </a:pPr>
            <a:r>
              <a:rPr lang="en-PH" altLang="en-US" dirty="0">
                <a:solidFill>
                  <a:schemeClr val="bg1"/>
                </a:solidFill>
              </a:rPr>
              <a:t>Property and Equipment</a:t>
            </a:r>
            <a:endParaRPr lang="id-ID" altLang="en-US" dirty="0">
              <a:solidFill>
                <a:schemeClr val="bg1"/>
              </a:solidFill>
            </a:endParaRPr>
          </a:p>
        </p:txBody>
      </p:sp>
      <p:pic>
        <p:nvPicPr>
          <p:cNvPr id="20" name="Picture 1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52757" y="-2048968"/>
            <a:ext cx="1348127" cy="1348127"/>
          </a:xfrm>
          <a:prstGeom prst="rect">
            <a:avLst/>
          </a:prstGeom>
        </p:spPr>
      </p:pic>
      <p:sp>
        <p:nvSpPr>
          <p:cNvPr id="22" name="Rectangle 21"/>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Tree>
    <p:extLst>
      <p:ext uri="{BB962C8B-B14F-4D97-AF65-F5344CB8AC3E}">
        <p14:creationId xmlns:p14="http://schemas.microsoft.com/office/powerpoint/2010/main" val="1054605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2.96296E-6 L -3.95833E-6 0.40902 " pathEditMode="relative" rAng="0" ptsTypes="AA">
                                      <p:cBhvr>
                                        <p:cTn id="6" dur="2000" fill="hold"/>
                                        <p:tgtEl>
                                          <p:spTgt spid="20"/>
                                        </p:tgtEl>
                                        <p:attrNameLst>
                                          <p:attrName>ppt_x</p:attrName>
                                          <p:attrName>ppt_y</p:attrName>
                                        </p:attrNameLst>
                                      </p:cBhvr>
                                      <p:rCtr x="0" y="20440"/>
                                    </p:animMotion>
                                  </p:childTnLst>
                                </p:cTn>
                              </p:par>
                              <p:par>
                                <p:cTn id="7" presetID="42" presetClass="path" presetSubtype="0" accel="50000" decel="50000" fill="hold" grpId="0" nodeType="withEffect">
                                  <p:stCondLst>
                                    <p:cond delay="0"/>
                                  </p:stCondLst>
                                  <p:childTnLst>
                                    <p:animMotion origin="layout" path="M 0 2.59259E-6 L 0.00104 0.45231 " pathEditMode="relative" rAng="0" ptsTypes="AA">
                                      <p:cBhvr>
                                        <p:cTn id="8" dur="2000" fill="hold"/>
                                        <p:tgtEl>
                                          <p:spTgt spid="4"/>
                                        </p:tgtEl>
                                        <p:attrNameLst>
                                          <p:attrName>ppt_x</p:attrName>
                                          <p:attrName>ppt_y</p:attrName>
                                        </p:attrNameLst>
                                      </p:cBhvr>
                                      <p:rCtr x="52" y="22616"/>
                                    </p:animMotion>
                                  </p:childTnLst>
                                </p:cTn>
                              </p:par>
                              <p:par>
                                <p:cTn id="9" presetID="53" presetClass="entr" presetSubtype="16" fill="hold" grpId="3"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250" fill="hold"/>
                                        <p:tgtEl>
                                          <p:spTgt spid="22"/>
                                        </p:tgtEl>
                                        <p:attrNameLst>
                                          <p:attrName>ppt_w</p:attrName>
                                        </p:attrNameLst>
                                      </p:cBhvr>
                                      <p:tavLst>
                                        <p:tav tm="0">
                                          <p:val>
                                            <p:fltVal val="0"/>
                                          </p:val>
                                        </p:tav>
                                        <p:tav tm="100000">
                                          <p:val>
                                            <p:strVal val="#ppt_w"/>
                                          </p:val>
                                        </p:tav>
                                      </p:tavLst>
                                    </p:anim>
                                    <p:anim calcmode="lin" valueType="num">
                                      <p:cBhvr>
                                        <p:cTn id="12" dur="250" fill="hold"/>
                                        <p:tgtEl>
                                          <p:spTgt spid="22"/>
                                        </p:tgtEl>
                                        <p:attrNameLst>
                                          <p:attrName>ppt_h</p:attrName>
                                        </p:attrNameLst>
                                      </p:cBhvr>
                                      <p:tavLst>
                                        <p:tav tm="0">
                                          <p:val>
                                            <p:fltVal val="0"/>
                                          </p:val>
                                        </p:tav>
                                        <p:tav tm="100000">
                                          <p:val>
                                            <p:strVal val="#ppt_h"/>
                                          </p:val>
                                        </p:tav>
                                      </p:tavLst>
                                    </p:anim>
                                    <p:animEffect transition="in" filter="fade">
                                      <p:cBhvr>
                                        <p:cTn id="13" dur="250"/>
                                        <p:tgtEl>
                                          <p:spTgt spid="22"/>
                                        </p:tgtEl>
                                      </p:cBhvr>
                                    </p:animEffect>
                                  </p:childTnLst>
                                </p:cTn>
                              </p:par>
                              <p:par>
                                <p:cTn id="14" presetID="8" presetClass="emph" presetSubtype="0" fill="hold" grpId="0" nodeType="withEffect">
                                  <p:stCondLst>
                                    <p:cond delay="0"/>
                                  </p:stCondLst>
                                  <p:childTnLst>
                                    <p:animRot by="5400000">
                                      <p:cBhvr>
                                        <p:cTn id="15" dur="2000" fill="hold"/>
                                        <p:tgtEl>
                                          <p:spTgt spid="22"/>
                                        </p:tgtEl>
                                        <p:attrNameLst>
                                          <p:attrName>r</p:attrName>
                                        </p:attrNameLst>
                                      </p:cBhvr>
                                    </p:animRot>
                                  </p:childTnLst>
                                </p:cTn>
                              </p:par>
                              <p:par>
                                <p:cTn id="16" presetID="42" presetClass="path" presetSubtype="0" accel="50000" decel="50000" fill="hold" grpId="1" nodeType="withEffect">
                                  <p:stCondLst>
                                    <p:cond delay="0"/>
                                  </p:stCondLst>
                                  <p:childTnLst>
                                    <p:animMotion origin="layout" path="M 3.95833E-6 3.33333E-6 L 0.33971 -0.12176 " pathEditMode="relative" rAng="0" ptsTypes="AA">
                                      <p:cBhvr>
                                        <p:cTn id="17" dur="2000" fill="hold"/>
                                        <p:tgtEl>
                                          <p:spTgt spid="22"/>
                                        </p:tgtEl>
                                        <p:attrNameLst>
                                          <p:attrName>ppt_x</p:attrName>
                                          <p:attrName>ppt_y</p:attrName>
                                        </p:attrNameLst>
                                      </p:cBhvr>
                                      <p:rCtr x="16979" y="-6088"/>
                                    </p:animMotion>
                                  </p:childTnLst>
                                </p:cTn>
                              </p:par>
                            </p:childTnLst>
                          </p:cTn>
                        </p:par>
                        <p:par>
                          <p:cTn id="18" fill="hold">
                            <p:stCondLst>
                              <p:cond delay="2000"/>
                            </p:stCondLst>
                            <p:childTnLst>
                              <p:par>
                                <p:cTn id="19" presetID="6" presetClass="emph" presetSubtype="0" fill="hold" nodeType="afterEffect">
                                  <p:stCondLst>
                                    <p:cond delay="0"/>
                                  </p:stCondLst>
                                  <p:childTnLst>
                                    <p:animScale>
                                      <p:cBhvr>
                                        <p:cTn id="20" dur="1000" fill="hold"/>
                                        <p:tgtEl>
                                          <p:spTgt spid="20"/>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additive="base">
                                        <p:cTn id="5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grpId="0" nodeType="clickEffect">
                                  <p:stCondLst>
                                    <p:cond delay="0"/>
                                  </p:stCondLst>
                                  <p:childTnLst>
                                    <p:animEffect transition="out" filter="randombar(horizontal)">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4" presetClass="exit" presetSubtype="10" fill="hold" grpId="0" nodeType="withEffect">
                                  <p:stCondLst>
                                    <p:cond delay="0"/>
                                  </p:stCondLst>
                                  <p:childTnLst>
                                    <p:animEffect transition="out" filter="randombar(horizontal)">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4" presetClass="exit" presetSubtype="10" fill="hold" grpId="0" nodeType="withEffect">
                                  <p:stCondLst>
                                    <p:cond delay="0"/>
                                  </p:stCondLst>
                                  <p:childTnLst>
                                    <p:animEffect transition="out" filter="randombar(horizontal)">
                                      <p:cBhvr>
                                        <p:cTn id="64" dur="500"/>
                                        <p:tgtEl>
                                          <p:spTgt spid="31"/>
                                        </p:tgtEl>
                                      </p:cBhvr>
                                    </p:animEffect>
                                    <p:set>
                                      <p:cBhvr>
                                        <p:cTn id="65" dur="1" fill="hold">
                                          <p:stCondLst>
                                            <p:cond delay="499"/>
                                          </p:stCondLst>
                                        </p:cTn>
                                        <p:tgtEl>
                                          <p:spTgt spid="31"/>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2"/>
                                        </p:tgtEl>
                                      </p:cBhvr>
                                    </p:animEffect>
                                    <p:set>
                                      <p:cBhvr>
                                        <p:cTn id="68" dur="1" fill="hold">
                                          <p:stCondLst>
                                            <p:cond delay="499"/>
                                          </p:stCondLst>
                                        </p:cTn>
                                        <p:tgtEl>
                                          <p:spTgt spid="2"/>
                                        </p:tgtEl>
                                        <p:attrNameLst>
                                          <p:attrName>style.visibility</p:attrName>
                                        </p:attrNameLst>
                                      </p:cBhvr>
                                      <p:to>
                                        <p:strVal val="hidden"/>
                                      </p:to>
                                    </p:set>
                                  </p:childTnLst>
                                </p:cTn>
                              </p:par>
                              <p:par>
                                <p:cTn id="69" presetID="14" presetClass="exit" presetSubtype="10" fill="hold" grpId="1" nodeType="withEffect">
                                  <p:stCondLst>
                                    <p:cond delay="0"/>
                                  </p:stCondLst>
                                  <p:childTnLst>
                                    <p:animEffect transition="out" filter="randombar(horizontal)">
                                      <p:cBhvr>
                                        <p:cTn id="70" dur="500"/>
                                        <p:tgtEl>
                                          <p:spTgt spid="2">
                                            <p:txEl>
                                              <p:pRg st="0" end="0"/>
                                            </p:txEl>
                                          </p:spTgt>
                                        </p:tgtEl>
                                      </p:cBhvr>
                                    </p:animEffect>
                                    <p:set>
                                      <p:cBhvr>
                                        <p:cTn id="71" dur="1" fill="hold">
                                          <p:stCondLst>
                                            <p:cond delay="499"/>
                                          </p:stCondLst>
                                        </p:cTn>
                                        <p:tgtEl>
                                          <p:spTgt spid="2">
                                            <p:txEl>
                                              <p:pRg st="0" end="0"/>
                                            </p:txEl>
                                          </p:spTgt>
                                        </p:tgtEl>
                                        <p:attrNameLst>
                                          <p:attrName>style.visibility</p:attrName>
                                        </p:attrNameLst>
                                      </p:cBhvr>
                                      <p:to>
                                        <p:strVal val="hidden"/>
                                      </p:to>
                                    </p:set>
                                  </p:childTnLst>
                                </p:cTn>
                              </p:par>
                              <p:par>
                                <p:cTn id="72" presetID="14" presetClass="exit" presetSubtype="10" fill="hold" grpId="1" nodeType="withEffect">
                                  <p:stCondLst>
                                    <p:cond delay="0"/>
                                  </p:stCondLst>
                                  <p:childTnLst>
                                    <p:animEffect transition="out" filter="randombar(horizontal)">
                                      <p:cBhvr>
                                        <p:cTn id="73" dur="500"/>
                                        <p:tgtEl>
                                          <p:spTgt spid="2">
                                            <p:txEl>
                                              <p:pRg st="1" end="1"/>
                                            </p:txEl>
                                          </p:spTgt>
                                        </p:tgtEl>
                                      </p:cBhvr>
                                    </p:animEffect>
                                    <p:set>
                                      <p:cBhvr>
                                        <p:cTn id="74" dur="1" fill="hold">
                                          <p:stCondLst>
                                            <p:cond delay="499"/>
                                          </p:stCondLst>
                                        </p:cTn>
                                        <p:tgtEl>
                                          <p:spTgt spid="2">
                                            <p:txEl>
                                              <p:pRg st="1" end="1"/>
                                            </p:txEl>
                                          </p:spTgt>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2">
                                            <p:txEl>
                                              <p:pRg st="2" end="2"/>
                                            </p:txEl>
                                          </p:spTgt>
                                        </p:tgtEl>
                                      </p:cBhvr>
                                    </p:animEffect>
                                    <p:set>
                                      <p:cBhvr>
                                        <p:cTn id="77" dur="1" fill="hold">
                                          <p:stCondLst>
                                            <p:cond delay="499"/>
                                          </p:stCondLst>
                                        </p:cTn>
                                        <p:tgtEl>
                                          <p:spTgt spid="2">
                                            <p:txEl>
                                              <p:pRg st="2" end="2"/>
                                            </p:txEl>
                                          </p:spTgt>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2">
                                            <p:txEl>
                                              <p:pRg st="3" end="3"/>
                                            </p:txEl>
                                          </p:spTgt>
                                        </p:tgtEl>
                                      </p:cBhvr>
                                    </p:animEffect>
                                    <p:set>
                                      <p:cBhvr>
                                        <p:cTn id="80" dur="1" fill="hold">
                                          <p:stCondLst>
                                            <p:cond delay="499"/>
                                          </p:stCondLst>
                                        </p:cTn>
                                        <p:tgtEl>
                                          <p:spTgt spid="2">
                                            <p:txEl>
                                              <p:pRg st="3" end="3"/>
                                            </p:txEl>
                                          </p:spTgt>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uiExpand="1" build="allAtOnce"/>
      <p:bldP spid="29" grpId="0" animBg="1"/>
      <p:bldP spid="29" grpId="1" animBg="1"/>
      <p:bldP spid="30" grpId="0" animBg="1"/>
      <p:bldP spid="30" grpId="1" animBg="1"/>
      <p:bldP spid="31" grpId="0" animBg="1"/>
      <p:bldP spid="31" grpId="1" animBg="1"/>
      <p:bldP spid="4" grpId="0"/>
      <p:bldP spid="4" grpId="1"/>
      <p:bldP spid="22" grpId="0" animBg="1"/>
      <p:bldP spid="22" grpId="1" animBg="1"/>
      <p:bldP spid="22" grpId="2" animBg="1"/>
      <p:bldP spid="22" grpId="3"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113223" y="-411215"/>
            <a:ext cx="14593980" cy="9056295"/>
          </a:xfrm>
          <a:prstGeom prst="rect">
            <a:avLst/>
          </a:prstGeom>
        </p:spPr>
      </p:pic>
      <p:sp>
        <p:nvSpPr>
          <p:cNvPr id="3" name="Rectangle 2"/>
          <p:cNvSpPr/>
          <p:nvPr/>
        </p:nvSpPr>
        <p:spPr>
          <a:xfrm>
            <a:off x="-1" y="0"/>
            <a:ext cx="12192001" cy="6858000"/>
          </a:xfrm>
          <a:prstGeom prst="rect">
            <a:avLst/>
          </a:prstGeom>
          <a:solidFill>
            <a:schemeClr val="bg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 name="Rectangle 1"/>
          <p:cNvSpPr/>
          <p:nvPr/>
        </p:nvSpPr>
        <p:spPr>
          <a:xfrm>
            <a:off x="2333058" y="3016472"/>
            <a:ext cx="9115358" cy="3693319"/>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SRP – Statement of Receipts and Payments</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SCBAA – Statement of Comparison of Budget and Actual Amounts</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NFS – Notes to Financial Statements</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RIPSM/RIDSM – Report on Inventory of Purchased Supplies and Materials / Report on Inventory of Donated Supplies and Materials</a:t>
            </a:r>
          </a:p>
          <a:p>
            <a:pPr marL="571500" indent="-571500" defTabSz="457200">
              <a:lnSpc>
                <a:spcPct val="150000"/>
              </a:lnSpc>
              <a:buFont typeface="Courier New" panose="02070309020205020404" pitchFamily="49" charset="0"/>
              <a:buChar char="o"/>
              <a:defRPr/>
            </a:pPr>
            <a:endParaRPr lang="en-PH" sz="2400" kern="0" dirty="0">
              <a:solidFill>
                <a:schemeClr val="bg1"/>
              </a:solidFill>
              <a:latin typeface="Calibri" panose="020F0502020204030204" pitchFamily="34" charset="0"/>
              <a:cs typeface="Calibri" panose="020F0502020204030204" pitchFamily="34" charset="0"/>
            </a:endParaRP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9" name="Oval 28"/>
          <p:cNvSpPr/>
          <p:nvPr/>
        </p:nvSpPr>
        <p:spPr>
          <a:xfrm>
            <a:off x="2350485" y="4945684"/>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2371610" y="4426188"/>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5031424" y="-734380"/>
            <a:ext cx="2129173" cy="646331"/>
          </a:xfrm>
          <a:prstGeom prst="rect">
            <a:avLst/>
          </a:prstGeom>
        </p:spPr>
        <p:txBody>
          <a:bodyPr wrap="none">
            <a:spAutoFit/>
          </a:bodyPr>
          <a:lstStyle/>
          <a:p>
            <a:pPr algn="ctr">
              <a:defRPr/>
            </a:pPr>
            <a:r>
              <a:rPr lang="en-PH" altLang="en-US" dirty="0">
                <a:solidFill>
                  <a:schemeClr val="bg1"/>
                </a:solidFill>
              </a:rPr>
              <a:t>Financial Statements</a:t>
            </a:r>
          </a:p>
          <a:p>
            <a:pPr algn="ctr">
              <a:defRPr/>
            </a:pPr>
            <a:r>
              <a:rPr lang="en-PH" altLang="en-US" dirty="0">
                <a:solidFill>
                  <a:schemeClr val="bg1"/>
                </a:solidFill>
              </a:rPr>
              <a:t>and other reports</a:t>
            </a:r>
          </a:p>
        </p:txBody>
      </p:sp>
      <p:pic>
        <p:nvPicPr>
          <p:cNvPr id="20" name="Picture 1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68018" y="-2007547"/>
            <a:ext cx="855964" cy="998625"/>
          </a:xfrm>
          <a:prstGeom prst="rect">
            <a:avLst/>
          </a:prstGeom>
        </p:spPr>
      </p:pic>
      <p:sp>
        <p:nvSpPr>
          <p:cNvPr id="23" name="Rectangle 22"/>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8" name="Oval 27"/>
          <p:cNvSpPr/>
          <p:nvPr/>
        </p:nvSpPr>
        <p:spPr>
          <a:xfrm>
            <a:off x="2375753" y="3217120"/>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2" name="Oval 31"/>
          <p:cNvSpPr/>
          <p:nvPr/>
        </p:nvSpPr>
        <p:spPr>
          <a:xfrm>
            <a:off x="2350485" y="3760747"/>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783985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59259E-6 L 0 0.41019 " pathEditMode="relative" rAng="0" ptsTypes="AA">
                                      <p:cBhvr>
                                        <p:cTn id="6" dur="2000" fill="hold"/>
                                        <p:tgtEl>
                                          <p:spTgt spid="20"/>
                                        </p:tgtEl>
                                        <p:attrNameLst>
                                          <p:attrName>ppt_x</p:attrName>
                                          <p:attrName>ppt_y</p:attrName>
                                        </p:attrNameLst>
                                      </p:cBhvr>
                                      <p:rCtr x="0" y="20509"/>
                                    </p:animMotion>
                                  </p:childTnLst>
                                </p:cTn>
                              </p:par>
                              <p:par>
                                <p:cTn id="7" presetID="42" presetClass="path" presetSubtype="0" accel="50000" decel="50000" fill="hold" grpId="0" nodeType="withEffect">
                                  <p:stCondLst>
                                    <p:cond delay="0"/>
                                  </p:stCondLst>
                                  <p:childTnLst>
                                    <p:animMotion origin="layout" path="M 0 3.7037E-6 L 0 0.43796 " pathEditMode="relative" rAng="0" ptsTypes="AA">
                                      <p:cBhvr>
                                        <p:cTn id="8" dur="2000" fill="hold"/>
                                        <p:tgtEl>
                                          <p:spTgt spid="4"/>
                                        </p:tgtEl>
                                        <p:attrNameLst>
                                          <p:attrName>ppt_x</p:attrName>
                                          <p:attrName>ppt_y</p:attrName>
                                        </p:attrNameLst>
                                      </p:cBhvr>
                                      <p:rCtr x="0" y="21898"/>
                                    </p:animMotion>
                                  </p:childTnLst>
                                </p:cTn>
                              </p:par>
                              <p:par>
                                <p:cTn id="9" presetID="53" presetClass="entr" presetSubtype="16" fill="hold" grpId="3"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250" fill="hold"/>
                                        <p:tgtEl>
                                          <p:spTgt spid="23"/>
                                        </p:tgtEl>
                                        <p:attrNameLst>
                                          <p:attrName>ppt_w</p:attrName>
                                        </p:attrNameLst>
                                      </p:cBhvr>
                                      <p:tavLst>
                                        <p:tav tm="0">
                                          <p:val>
                                            <p:fltVal val="0"/>
                                          </p:val>
                                        </p:tav>
                                        <p:tav tm="100000">
                                          <p:val>
                                            <p:strVal val="#ppt_w"/>
                                          </p:val>
                                        </p:tav>
                                      </p:tavLst>
                                    </p:anim>
                                    <p:anim calcmode="lin" valueType="num">
                                      <p:cBhvr>
                                        <p:cTn id="12" dur="250" fill="hold"/>
                                        <p:tgtEl>
                                          <p:spTgt spid="23"/>
                                        </p:tgtEl>
                                        <p:attrNameLst>
                                          <p:attrName>ppt_h</p:attrName>
                                        </p:attrNameLst>
                                      </p:cBhvr>
                                      <p:tavLst>
                                        <p:tav tm="0">
                                          <p:val>
                                            <p:fltVal val="0"/>
                                          </p:val>
                                        </p:tav>
                                        <p:tav tm="100000">
                                          <p:val>
                                            <p:strVal val="#ppt_h"/>
                                          </p:val>
                                        </p:tav>
                                      </p:tavLst>
                                    </p:anim>
                                    <p:animEffect transition="in" filter="fade">
                                      <p:cBhvr>
                                        <p:cTn id="13" dur="250"/>
                                        <p:tgtEl>
                                          <p:spTgt spid="23"/>
                                        </p:tgtEl>
                                      </p:cBhvr>
                                    </p:animEffect>
                                  </p:childTnLst>
                                </p:cTn>
                              </p:par>
                              <p:par>
                                <p:cTn id="14" presetID="42" presetClass="path" presetSubtype="0" accel="50000" decel="50000" fill="hold" grpId="1" nodeType="withEffect">
                                  <p:stCondLst>
                                    <p:cond delay="0"/>
                                  </p:stCondLst>
                                  <p:childTnLst>
                                    <p:animMotion origin="layout" path="M 3.95833E-6 3.33333E-6 L 0.33971 -0.12176 " pathEditMode="relative" rAng="0" ptsTypes="AA">
                                      <p:cBhvr>
                                        <p:cTn id="15" dur="2000" fill="hold"/>
                                        <p:tgtEl>
                                          <p:spTgt spid="23"/>
                                        </p:tgtEl>
                                        <p:attrNameLst>
                                          <p:attrName>ppt_x</p:attrName>
                                          <p:attrName>ppt_y</p:attrName>
                                        </p:attrNameLst>
                                      </p:cBhvr>
                                      <p:rCtr x="16979" y="-6088"/>
                                    </p:animMotion>
                                  </p:childTnLst>
                                </p:cTn>
                              </p:par>
                              <p:par>
                                <p:cTn id="16" presetID="8" presetClass="emph" presetSubtype="0" fill="hold" grpId="0" nodeType="withEffect">
                                  <p:stCondLst>
                                    <p:cond delay="0"/>
                                  </p:stCondLst>
                                  <p:childTnLst>
                                    <p:animRot by="5400000">
                                      <p:cBhvr>
                                        <p:cTn id="17" dur="2000" fill="hold"/>
                                        <p:tgtEl>
                                          <p:spTgt spid="23"/>
                                        </p:tgtEl>
                                        <p:attrNameLst>
                                          <p:attrName>r</p:attrName>
                                        </p:attrNameLst>
                                      </p:cBhvr>
                                    </p:animRot>
                                  </p:childTnLst>
                                </p:cTn>
                              </p:par>
                            </p:childTnLst>
                          </p:cTn>
                        </p:par>
                        <p:par>
                          <p:cTn id="18" fill="hold">
                            <p:stCondLst>
                              <p:cond delay="2000"/>
                            </p:stCondLst>
                            <p:childTnLst>
                              <p:par>
                                <p:cTn id="19" presetID="6" presetClass="emph" presetSubtype="0" fill="hold" nodeType="afterEffect">
                                  <p:stCondLst>
                                    <p:cond delay="0"/>
                                  </p:stCondLst>
                                  <p:childTnLst>
                                    <p:animScale>
                                      <p:cBhvr>
                                        <p:cTn id="20" dur="1000" fill="hold"/>
                                        <p:tgtEl>
                                          <p:spTgt spid="20"/>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 calcmode="lin" valueType="num">
                                      <p:cBhvr additive="base">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 calcmode="lin" valueType="num">
                                      <p:cBhvr additive="base">
                                        <p:cTn id="5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xit" presetSubtype="10" fill="hold" grpId="0" nodeType="clickEffect">
                                  <p:stCondLst>
                                    <p:cond delay="0"/>
                                  </p:stCondLst>
                                  <p:childTnLst>
                                    <p:animEffect transition="out" filter="randombar(horizontal)">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par>
                                <p:cTn id="72" presetID="14" presetClass="exit" presetSubtype="10" fill="hold" grpId="1" nodeType="withEffect">
                                  <p:stCondLst>
                                    <p:cond delay="0"/>
                                  </p:stCondLst>
                                  <p:childTnLst>
                                    <p:animEffect transition="out" filter="randombar(horizontal)">
                                      <p:cBhvr>
                                        <p:cTn id="73" dur="500"/>
                                        <p:tgtEl>
                                          <p:spTgt spid="2">
                                            <p:txEl>
                                              <p:pRg st="0" end="0"/>
                                            </p:txEl>
                                          </p:spTgt>
                                        </p:tgtEl>
                                      </p:cBhvr>
                                    </p:animEffect>
                                    <p:set>
                                      <p:cBhvr>
                                        <p:cTn id="74" dur="1" fill="hold">
                                          <p:stCondLst>
                                            <p:cond delay="499"/>
                                          </p:stCondLst>
                                        </p:cTn>
                                        <p:tgtEl>
                                          <p:spTgt spid="2">
                                            <p:txEl>
                                              <p:pRg st="0" end="0"/>
                                            </p:txEl>
                                          </p:spTgt>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2">
                                            <p:txEl>
                                              <p:pRg st="1" end="1"/>
                                            </p:txEl>
                                          </p:spTgt>
                                        </p:tgtEl>
                                      </p:cBhvr>
                                    </p:animEffect>
                                    <p:set>
                                      <p:cBhvr>
                                        <p:cTn id="77" dur="1" fill="hold">
                                          <p:stCondLst>
                                            <p:cond delay="499"/>
                                          </p:stCondLst>
                                        </p:cTn>
                                        <p:tgtEl>
                                          <p:spTgt spid="2">
                                            <p:txEl>
                                              <p:pRg st="1" end="1"/>
                                            </p:txEl>
                                          </p:spTgt>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2">
                                            <p:txEl>
                                              <p:pRg st="2" end="2"/>
                                            </p:txEl>
                                          </p:spTgt>
                                        </p:tgtEl>
                                      </p:cBhvr>
                                    </p:animEffect>
                                    <p:set>
                                      <p:cBhvr>
                                        <p:cTn id="80" dur="1" fill="hold">
                                          <p:stCondLst>
                                            <p:cond delay="499"/>
                                          </p:stCondLst>
                                        </p:cTn>
                                        <p:tgtEl>
                                          <p:spTgt spid="2">
                                            <p:txEl>
                                              <p:pRg st="2" end="2"/>
                                            </p:txEl>
                                          </p:spTgt>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2">
                                            <p:txEl>
                                              <p:pRg st="3" end="3"/>
                                            </p:txEl>
                                          </p:spTgt>
                                        </p:tgtEl>
                                      </p:cBhvr>
                                    </p:animEffect>
                                    <p:set>
                                      <p:cBhvr>
                                        <p:cTn id="83" dur="1" fill="hold">
                                          <p:stCondLst>
                                            <p:cond delay="499"/>
                                          </p:stCondLst>
                                        </p:cTn>
                                        <p:tgtEl>
                                          <p:spTgt spid="2">
                                            <p:txEl>
                                              <p:pRg st="3" end="3"/>
                                            </p:txEl>
                                          </p:spTgt>
                                        </p:tgtEl>
                                        <p:attrNameLst>
                                          <p:attrName>style.visibility</p:attrName>
                                        </p:attrNameLst>
                                      </p:cBhvr>
                                      <p:to>
                                        <p:strVal val="hidden"/>
                                      </p:to>
                                    </p:set>
                                  </p:childTnLst>
                                </p:cTn>
                              </p:par>
                              <p:par>
                                <p:cTn id="84" presetID="14" presetClass="exit" presetSubtype="10" fill="hold" grpId="1" nodeType="withEffect">
                                  <p:stCondLst>
                                    <p:cond delay="0"/>
                                  </p:stCondLst>
                                  <p:childTnLst>
                                    <p:animEffect transition="out" filter="randombar(horizontal)">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14" presetClass="exit" presetSubtype="10" fill="hold" grpId="2" nodeType="withEffect">
                                  <p:stCondLst>
                                    <p:cond delay="0"/>
                                  </p:stCondLst>
                                  <p:childTnLst>
                                    <p:animEffect transition="out" filter="randombar(horizontal)">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4" presetClass="exit" presetSubtype="10" fill="hold" grpId="0" nodeType="withEffect">
                                  <p:stCondLst>
                                    <p:cond delay="0"/>
                                  </p:stCondLst>
                                  <p:childTnLst>
                                    <p:animEffect transition="out" filter="randombar(horizontal)">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4" presetClass="exit" presetSubtype="10" fill="hold" grpId="0" nodeType="withEffect">
                                  <p:stCondLst>
                                    <p:cond delay="0"/>
                                  </p:stCondLst>
                                  <p:childTnLst>
                                    <p:animEffect transition="out" filter="randombar(horizontal)">
                                      <p:cBhvr>
                                        <p:cTn id="97" dur="500"/>
                                        <p:tgtEl>
                                          <p:spTgt spid="32"/>
                                        </p:tgtEl>
                                      </p:cBhvr>
                                    </p:animEffect>
                                    <p:set>
                                      <p:cBhvr>
                                        <p:cTn id="9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allAtOnce"/>
      <p:bldP spid="29" grpId="0" animBg="1"/>
      <p:bldP spid="29" grpId="1" animBg="1"/>
      <p:bldP spid="30" grpId="0" animBg="1"/>
      <p:bldP spid="30" grpId="1" animBg="1"/>
      <p:bldP spid="4" grpId="0"/>
      <p:bldP spid="4" grpId="1"/>
      <p:bldP spid="23" grpId="0" animBg="1"/>
      <p:bldP spid="23" grpId="1" animBg="1"/>
      <p:bldP spid="23" grpId="2" animBg="1"/>
      <p:bldP spid="23" grpId="3" animBg="1"/>
      <p:bldP spid="28" grpId="0" animBg="1"/>
      <p:bldP spid="28" grpId="1" animBg="1"/>
      <p:bldP spid="32" grpId="0" animBg="1"/>
      <p:bldP spid="3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159"/>
            <a:ext cx="12192000" cy="9144000"/>
          </a:xfrm>
          <a:prstGeom prst="rect">
            <a:avLst/>
          </a:prstGeom>
        </p:spPr>
      </p:pic>
      <p:sp>
        <p:nvSpPr>
          <p:cNvPr id="3" name="Rectangle 2"/>
          <p:cNvSpPr/>
          <p:nvPr/>
        </p:nvSpPr>
        <p:spPr>
          <a:xfrm>
            <a:off x="0" y="-88049"/>
            <a:ext cx="12192001" cy="7184162"/>
          </a:xfrm>
          <a:prstGeom prst="rect">
            <a:avLst/>
          </a:prstGeom>
          <a:solidFill>
            <a:schemeClr val="bg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6" name="Group 15"/>
          <p:cNvGrpSpPr/>
          <p:nvPr/>
        </p:nvGrpSpPr>
        <p:grpSpPr>
          <a:xfrm>
            <a:off x="0" y="6333294"/>
            <a:ext cx="12192001" cy="503134"/>
            <a:chOff x="-1" y="6265795"/>
            <a:chExt cx="12192001" cy="503134"/>
          </a:xfrm>
        </p:grpSpPr>
        <p:sp>
          <p:nvSpPr>
            <p:cNvPr id="17" name="Rectangle 1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8"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2" name="Rectangle 1"/>
          <p:cNvSpPr/>
          <p:nvPr/>
        </p:nvSpPr>
        <p:spPr>
          <a:xfrm>
            <a:off x="2085682" y="2409099"/>
            <a:ext cx="9802710" cy="4801314"/>
          </a:xfrm>
          <a:prstGeom prst="rect">
            <a:avLst/>
          </a:prstGeom>
        </p:spPr>
        <p:txBody>
          <a:bodyPr wrap="square">
            <a:spAutoFit/>
          </a:bodyPr>
          <a:lstStyle/>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RIPPE/RIDPE – Report on Inventory of Purchased Property &amp; Equipment/</a:t>
            </a:r>
          </a:p>
          <a:p>
            <a:pPr defTabSz="457200">
              <a:lnSpc>
                <a:spcPct val="150000"/>
              </a:lnSpc>
              <a:defRPr/>
            </a:pPr>
            <a:r>
              <a:rPr lang="en-PH" sz="2400" kern="0" dirty="0">
                <a:solidFill>
                  <a:schemeClr val="bg1"/>
                </a:solidFill>
                <a:latin typeface="Calibri" panose="020F0502020204030204" pitchFamily="34" charset="0"/>
                <a:cs typeface="Calibri" panose="020F0502020204030204" pitchFamily="34" charset="0"/>
              </a:rPr>
              <a:t>                                    Report on Inventory of Donated Property &amp; Equipment</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SBCPB – Summary of Budget, Commitments, Payments and Balances</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SSPFCPB – Summary of Special Purpose Fund, Commitments, Payments and Balances</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BRS – Bank Reconciliation Statement</a:t>
            </a:r>
          </a:p>
          <a:p>
            <a:pPr marL="571500" indent="-571500" defTabSz="457200">
              <a:lnSpc>
                <a:spcPct val="150000"/>
              </a:lnSpc>
              <a:buFont typeface="Courier New" panose="02070309020205020404" pitchFamily="49" charset="0"/>
              <a:buChar char="o"/>
              <a:defRPr/>
            </a:pPr>
            <a:r>
              <a:rPr lang="en-PH" sz="2400" kern="0" dirty="0">
                <a:solidFill>
                  <a:schemeClr val="bg1"/>
                </a:solidFill>
                <a:latin typeface="Calibri" panose="020F0502020204030204" pitchFamily="34" charset="0"/>
                <a:cs typeface="Calibri" panose="020F0502020204030204" pitchFamily="34" charset="0"/>
              </a:rPr>
              <a:t>RAAF  - Registry of Accountability for Accountable Forms</a:t>
            </a:r>
          </a:p>
          <a:p>
            <a:pPr marL="571500" indent="-571500" defTabSz="457200">
              <a:lnSpc>
                <a:spcPct val="150000"/>
              </a:lnSpc>
              <a:buFont typeface="Courier New" panose="02070309020205020404" pitchFamily="49" charset="0"/>
              <a:buChar char="o"/>
              <a:defRPr/>
            </a:pPr>
            <a:endParaRPr lang="en-PH" sz="2400" kern="0" dirty="0">
              <a:solidFill>
                <a:schemeClr val="bg1"/>
              </a:solidFill>
              <a:latin typeface="Calibri" panose="020F0502020204030204" pitchFamily="34" charset="0"/>
              <a:cs typeface="Calibri" panose="020F0502020204030204" pitchFamily="34" charset="0"/>
            </a:endParaRPr>
          </a:p>
          <a:p>
            <a:pPr marL="571500" indent="-571500" defTabSz="457200">
              <a:buFont typeface="Courier New" panose="02070309020205020404" pitchFamily="49" charset="0"/>
              <a:buChar char="o"/>
              <a:defRPr/>
            </a:pPr>
            <a:endParaRPr lang="id-ID" kern="0" dirty="0">
              <a:solidFill>
                <a:schemeClr val="bg1"/>
              </a:solidFill>
              <a:latin typeface="Calibri" panose="020F0502020204030204" pitchFamily="34" charset="0"/>
              <a:cs typeface="Calibri" panose="020F0502020204030204" pitchFamily="34" charset="0"/>
            </a:endParaRPr>
          </a:p>
        </p:txBody>
      </p:sp>
      <p:sp>
        <p:nvSpPr>
          <p:cNvPr id="29" name="Oval 28"/>
          <p:cNvSpPr/>
          <p:nvPr/>
        </p:nvSpPr>
        <p:spPr>
          <a:xfrm>
            <a:off x="2110841" y="3771099"/>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2117034" y="4311865"/>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5031424" y="-734380"/>
            <a:ext cx="2129173" cy="646331"/>
          </a:xfrm>
          <a:prstGeom prst="rect">
            <a:avLst/>
          </a:prstGeom>
        </p:spPr>
        <p:txBody>
          <a:bodyPr wrap="none">
            <a:spAutoFit/>
          </a:bodyPr>
          <a:lstStyle/>
          <a:p>
            <a:pPr algn="ctr">
              <a:defRPr/>
            </a:pPr>
            <a:r>
              <a:rPr lang="en-PH" altLang="en-US" dirty="0">
                <a:solidFill>
                  <a:schemeClr val="bg1"/>
                </a:solidFill>
              </a:rPr>
              <a:t>Financial Statements</a:t>
            </a:r>
          </a:p>
          <a:p>
            <a:pPr algn="ctr">
              <a:defRPr/>
            </a:pPr>
            <a:r>
              <a:rPr lang="en-PH" altLang="en-US" dirty="0">
                <a:solidFill>
                  <a:schemeClr val="bg1"/>
                </a:solidFill>
              </a:rPr>
              <a:t>and other reports</a:t>
            </a:r>
          </a:p>
        </p:txBody>
      </p:sp>
      <p:pic>
        <p:nvPicPr>
          <p:cNvPr id="20" name="Picture 1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70730" y="-1759784"/>
            <a:ext cx="855964" cy="998625"/>
          </a:xfrm>
          <a:prstGeom prst="rect">
            <a:avLst/>
          </a:prstGeom>
        </p:spPr>
      </p:pic>
      <p:sp>
        <p:nvSpPr>
          <p:cNvPr id="23" name="Rectangle 22"/>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8" name="Oval 27"/>
          <p:cNvSpPr/>
          <p:nvPr/>
        </p:nvSpPr>
        <p:spPr>
          <a:xfrm>
            <a:off x="2110841" y="2636540"/>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2" name="Oval 31"/>
          <p:cNvSpPr/>
          <p:nvPr/>
        </p:nvSpPr>
        <p:spPr>
          <a:xfrm>
            <a:off x="2074832" y="5895910"/>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2085682" y="5367244"/>
            <a:ext cx="291890" cy="291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027583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3.7037E-6 L -2.08333E-7 0.32408 " pathEditMode="relative" rAng="0" ptsTypes="AA">
                                      <p:cBhvr>
                                        <p:cTn id="6" dur="2000" fill="hold"/>
                                        <p:tgtEl>
                                          <p:spTgt spid="20"/>
                                        </p:tgtEl>
                                        <p:attrNameLst>
                                          <p:attrName>ppt_x</p:attrName>
                                          <p:attrName>ppt_y</p:attrName>
                                        </p:attrNameLst>
                                      </p:cBhvr>
                                      <p:rCtr x="0" y="16204"/>
                                    </p:animMotion>
                                  </p:childTnLst>
                                </p:cTn>
                              </p:par>
                              <p:par>
                                <p:cTn id="7" presetID="42" presetClass="path" presetSubtype="0" accel="50000" decel="50000" fill="hold" grpId="0" nodeType="withEffect">
                                  <p:stCondLst>
                                    <p:cond delay="0"/>
                                  </p:stCondLst>
                                  <p:childTnLst>
                                    <p:animMotion origin="layout" path="M 0 3.7037E-6 L 0 0.36088 " pathEditMode="relative" rAng="0" ptsTypes="AA">
                                      <p:cBhvr>
                                        <p:cTn id="8" dur="2000" fill="hold"/>
                                        <p:tgtEl>
                                          <p:spTgt spid="4"/>
                                        </p:tgtEl>
                                        <p:attrNameLst>
                                          <p:attrName>ppt_x</p:attrName>
                                          <p:attrName>ppt_y</p:attrName>
                                        </p:attrNameLst>
                                      </p:cBhvr>
                                      <p:rCtr x="0" y="18032"/>
                                    </p:animMotion>
                                  </p:childTnLst>
                                </p:cTn>
                              </p:par>
                              <p:par>
                                <p:cTn id="9" presetID="53" presetClass="entr" presetSubtype="16" fill="hold" grpId="3"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250" fill="hold"/>
                                        <p:tgtEl>
                                          <p:spTgt spid="23"/>
                                        </p:tgtEl>
                                        <p:attrNameLst>
                                          <p:attrName>ppt_w</p:attrName>
                                        </p:attrNameLst>
                                      </p:cBhvr>
                                      <p:tavLst>
                                        <p:tav tm="0">
                                          <p:val>
                                            <p:fltVal val="0"/>
                                          </p:val>
                                        </p:tav>
                                        <p:tav tm="100000">
                                          <p:val>
                                            <p:strVal val="#ppt_w"/>
                                          </p:val>
                                        </p:tav>
                                      </p:tavLst>
                                    </p:anim>
                                    <p:anim calcmode="lin" valueType="num">
                                      <p:cBhvr>
                                        <p:cTn id="12" dur="250" fill="hold"/>
                                        <p:tgtEl>
                                          <p:spTgt spid="23"/>
                                        </p:tgtEl>
                                        <p:attrNameLst>
                                          <p:attrName>ppt_h</p:attrName>
                                        </p:attrNameLst>
                                      </p:cBhvr>
                                      <p:tavLst>
                                        <p:tav tm="0">
                                          <p:val>
                                            <p:fltVal val="0"/>
                                          </p:val>
                                        </p:tav>
                                        <p:tav tm="100000">
                                          <p:val>
                                            <p:strVal val="#ppt_h"/>
                                          </p:val>
                                        </p:tav>
                                      </p:tavLst>
                                    </p:anim>
                                    <p:animEffect transition="in" filter="fade">
                                      <p:cBhvr>
                                        <p:cTn id="13" dur="250"/>
                                        <p:tgtEl>
                                          <p:spTgt spid="23"/>
                                        </p:tgtEl>
                                      </p:cBhvr>
                                    </p:animEffect>
                                  </p:childTnLst>
                                </p:cTn>
                              </p:par>
                              <p:par>
                                <p:cTn id="14" presetID="8" presetClass="emph" presetSubtype="0" fill="hold" grpId="0" nodeType="withEffect">
                                  <p:stCondLst>
                                    <p:cond delay="0"/>
                                  </p:stCondLst>
                                  <p:childTnLst>
                                    <p:animRot by="5400000">
                                      <p:cBhvr>
                                        <p:cTn id="15" dur="2000" fill="hold"/>
                                        <p:tgtEl>
                                          <p:spTgt spid="23"/>
                                        </p:tgtEl>
                                        <p:attrNameLst>
                                          <p:attrName>r</p:attrName>
                                        </p:attrNameLst>
                                      </p:cBhvr>
                                    </p:animRot>
                                  </p:childTnLst>
                                </p:cTn>
                              </p:par>
                              <p:par>
                                <p:cTn id="16" presetID="42" presetClass="path" presetSubtype="0" accel="50000" decel="50000" fill="hold" grpId="1" nodeType="withEffect">
                                  <p:stCondLst>
                                    <p:cond delay="0"/>
                                  </p:stCondLst>
                                  <p:childTnLst>
                                    <p:animMotion origin="layout" path="M 3.95833E-6 3.33333E-6 L 0.34257 -0.20602 " pathEditMode="relative" rAng="0" ptsTypes="AA">
                                      <p:cBhvr>
                                        <p:cTn id="17" dur="2000" fill="hold"/>
                                        <p:tgtEl>
                                          <p:spTgt spid="23"/>
                                        </p:tgtEl>
                                        <p:attrNameLst>
                                          <p:attrName>ppt_x</p:attrName>
                                          <p:attrName>ppt_y</p:attrName>
                                        </p:attrNameLst>
                                      </p:cBhvr>
                                      <p:rCtr x="17122" y="-10301"/>
                                    </p:animMotion>
                                  </p:childTnLst>
                                </p:cTn>
                              </p:par>
                            </p:childTnLst>
                          </p:cTn>
                        </p:par>
                        <p:par>
                          <p:cTn id="18" fill="hold">
                            <p:stCondLst>
                              <p:cond delay="2000"/>
                            </p:stCondLst>
                            <p:childTnLst>
                              <p:par>
                                <p:cTn id="19" presetID="6" presetClass="emph" presetSubtype="0" fill="hold" nodeType="afterEffect">
                                  <p:stCondLst>
                                    <p:cond delay="0"/>
                                  </p:stCondLst>
                                  <p:childTnLst>
                                    <p:animScale>
                                      <p:cBhvr>
                                        <p:cTn id="20" dur="1000" fill="hold"/>
                                        <p:tgtEl>
                                          <p:spTgt spid="20"/>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additive="base">
                                        <p:cTn id="5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1"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anim calcmode="lin" valueType="num">
                                      <p:cBhvr additive="base">
                                        <p:cTn id="6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1"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 calcmode="lin" valueType="num">
                                      <p:cBhvr additive="base">
                                        <p:cTn id="7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4" presetClass="exit" presetSubtype="10" fill="hold" grpId="0" nodeType="clickEffect">
                                  <p:stCondLst>
                                    <p:cond delay="0"/>
                                  </p:stCondLst>
                                  <p:childTnLst>
                                    <p:animEffect transition="out" filter="randombar(horizontal)">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30"/>
                                        </p:tgtEl>
                                      </p:cBhvr>
                                    </p:animEffect>
                                    <p:set>
                                      <p:cBhvr>
                                        <p:cTn id="82" dur="1" fill="hold">
                                          <p:stCondLst>
                                            <p:cond delay="499"/>
                                          </p:stCondLst>
                                        </p:cTn>
                                        <p:tgtEl>
                                          <p:spTgt spid="30"/>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
                                            <p:txEl>
                                              <p:pRg st="0" end="0"/>
                                            </p:txEl>
                                          </p:spTgt>
                                        </p:tgtEl>
                                      </p:cBhvr>
                                    </p:animEffect>
                                    <p:set>
                                      <p:cBhvr>
                                        <p:cTn id="88" dur="1" fill="hold">
                                          <p:stCondLst>
                                            <p:cond delay="499"/>
                                          </p:stCondLst>
                                        </p:cTn>
                                        <p:tgtEl>
                                          <p:spTgt spid="2">
                                            <p:txEl>
                                              <p:pRg st="0" end="0"/>
                                            </p:txEl>
                                          </p:spTgt>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
                                            <p:txEl>
                                              <p:pRg st="1" end="1"/>
                                            </p:txEl>
                                          </p:spTgt>
                                        </p:tgtEl>
                                      </p:cBhvr>
                                    </p:animEffect>
                                    <p:set>
                                      <p:cBhvr>
                                        <p:cTn id="91" dur="1" fill="hold">
                                          <p:stCondLst>
                                            <p:cond delay="499"/>
                                          </p:stCondLst>
                                        </p:cTn>
                                        <p:tgtEl>
                                          <p:spTgt spid="2">
                                            <p:txEl>
                                              <p:pRg st="1" end="1"/>
                                            </p:txEl>
                                          </p:spTgt>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2">
                                            <p:txEl>
                                              <p:pRg st="2" end="2"/>
                                            </p:txEl>
                                          </p:spTgt>
                                        </p:tgtEl>
                                      </p:cBhvr>
                                    </p:animEffect>
                                    <p:set>
                                      <p:cBhvr>
                                        <p:cTn id="94" dur="1" fill="hold">
                                          <p:stCondLst>
                                            <p:cond delay="499"/>
                                          </p:stCondLst>
                                        </p:cTn>
                                        <p:tgtEl>
                                          <p:spTgt spid="2">
                                            <p:txEl>
                                              <p:pRg st="2" end="2"/>
                                            </p:txEl>
                                          </p:spTgt>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2">
                                            <p:txEl>
                                              <p:pRg st="3" end="3"/>
                                            </p:txEl>
                                          </p:spTgt>
                                        </p:tgtEl>
                                      </p:cBhvr>
                                    </p:animEffect>
                                    <p:set>
                                      <p:cBhvr>
                                        <p:cTn id="97" dur="1" fill="hold">
                                          <p:stCondLst>
                                            <p:cond delay="499"/>
                                          </p:stCondLst>
                                        </p:cTn>
                                        <p:tgtEl>
                                          <p:spTgt spid="2">
                                            <p:txEl>
                                              <p:pRg st="3" end="3"/>
                                            </p:txEl>
                                          </p:spTgt>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2">
                                            <p:txEl>
                                              <p:pRg st="4" end="4"/>
                                            </p:txEl>
                                          </p:spTgt>
                                        </p:tgtEl>
                                      </p:cBhvr>
                                    </p:animEffect>
                                    <p:set>
                                      <p:cBhvr>
                                        <p:cTn id="100" dur="1" fill="hold">
                                          <p:stCondLst>
                                            <p:cond delay="499"/>
                                          </p:stCondLst>
                                        </p:cTn>
                                        <p:tgtEl>
                                          <p:spTgt spid="2">
                                            <p:txEl>
                                              <p:pRg st="4" end="4"/>
                                            </p:txEl>
                                          </p:spTgt>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2">
                                            <p:txEl>
                                              <p:pRg st="5" end="5"/>
                                            </p:txEl>
                                          </p:spTgt>
                                        </p:tgtEl>
                                      </p:cBhvr>
                                    </p:animEffect>
                                    <p:set>
                                      <p:cBhvr>
                                        <p:cTn id="103" dur="1" fill="hold">
                                          <p:stCondLst>
                                            <p:cond delay="499"/>
                                          </p:stCondLst>
                                        </p:cTn>
                                        <p:tgtEl>
                                          <p:spTgt spid="2">
                                            <p:txEl>
                                              <p:pRg st="5" end="5"/>
                                            </p:txEl>
                                          </p:spTgt>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4" presetClass="exit" presetSubtype="10" fill="hold" grpId="2" nodeType="withEffect">
                                  <p:stCondLst>
                                    <p:cond delay="0"/>
                                  </p:stCondLst>
                                  <p:childTnLst>
                                    <p:animEffect transition="out" filter="randombar(horizontal)">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par>
                                <p:cTn id="113" presetID="14" presetClass="exit" presetSubtype="10" fill="hold" grpId="0" nodeType="withEffect">
                                  <p:stCondLst>
                                    <p:cond delay="0"/>
                                  </p:stCondLst>
                                  <p:childTnLst>
                                    <p:animEffect transition="out" filter="randombar(horizontal)">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par>
                                <p:cTn id="116" presetID="14" presetClass="exit" presetSubtype="10" fill="hold" grpId="0" nodeType="withEffect">
                                  <p:stCondLst>
                                    <p:cond delay="0"/>
                                  </p:stCondLst>
                                  <p:childTnLst>
                                    <p:animEffect transition="out" filter="randombar(horizontal)">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par>
                                <p:cTn id="119" presetID="14" presetClass="exit" presetSubtype="10" fill="hold" grpId="0" nodeType="withEffect">
                                  <p:stCondLst>
                                    <p:cond delay="0"/>
                                  </p:stCondLst>
                                  <p:childTnLst>
                                    <p:animEffect transition="out" filter="randombar(horizontal)">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allAtOnce"/>
      <p:bldP spid="29" grpId="0" animBg="1"/>
      <p:bldP spid="29" grpId="1" animBg="1"/>
      <p:bldP spid="30" grpId="0" animBg="1"/>
      <p:bldP spid="30" grpId="1" animBg="1"/>
      <p:bldP spid="4" grpId="0"/>
      <p:bldP spid="4" grpId="1"/>
      <p:bldP spid="23" grpId="0" animBg="1"/>
      <p:bldP spid="23" grpId="1" animBg="1"/>
      <p:bldP spid="23" grpId="2" animBg="1"/>
      <p:bldP spid="23" grpId="3" animBg="1"/>
      <p:bldP spid="28" grpId="0" animBg="1"/>
      <p:bldP spid="28" grpId="1" animBg="1"/>
      <p:bldP spid="32" grpId="0" animBg="1"/>
      <p:bldP spid="32" grpId="1" animBg="1"/>
      <p:bldP spid="31" grpId="0" animBg="1"/>
      <p:bldP spid="3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90" r="19883"/>
          <a:stretch/>
        </p:blipFill>
        <p:spPr>
          <a:xfrm>
            <a:off x="-3" y="1"/>
            <a:ext cx="4560852" cy="6858000"/>
          </a:xfrm>
          <a:prstGeom prst="rect">
            <a:avLst/>
          </a:prstGeom>
        </p:spPr>
      </p:pic>
      <p:sp>
        <p:nvSpPr>
          <p:cNvPr id="2" name="Rectangle 1"/>
          <p:cNvSpPr/>
          <p:nvPr/>
        </p:nvSpPr>
        <p:spPr>
          <a:xfrm>
            <a:off x="0" y="1"/>
            <a:ext cx="4136571" cy="6858000"/>
          </a:xfrm>
          <a:prstGeom prst="rect">
            <a:avLst/>
          </a:prstGeom>
          <a:solidFill>
            <a:srgbClr val="24496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4989112" y="2151728"/>
            <a:ext cx="6119265" cy="2554545"/>
          </a:xfrm>
          <a:prstGeom prst="rect">
            <a:avLst/>
          </a:prstGeom>
          <a:noFill/>
          <a:ln w="9525" cap="rnd" cmpd="sng" algn="ctr">
            <a:noFill/>
            <a:prstDash val="solid"/>
          </a:ln>
          <a:effectLst/>
        </p:spPr>
        <p:txBody>
          <a:bodyPr wrap="square" anchor="ctr">
            <a:spAutoFit/>
          </a:bodyPr>
          <a:lstStyle/>
          <a:p>
            <a:pPr algn="just">
              <a:defRPr/>
            </a:pPr>
            <a:r>
              <a:rPr lang="en-PH" sz="3200" dirty="0">
                <a:solidFill>
                  <a:schemeClr val="bg1">
                    <a:lumMod val="85000"/>
                  </a:schemeClr>
                </a:solidFill>
                <a:latin typeface="Calibri" panose="020F0502020204030204" pitchFamily="34" charset="0"/>
                <a:cs typeface="Calibri" panose="020F0502020204030204" pitchFamily="34" charset="0"/>
              </a:rPr>
              <a:t>All accountable forms, records, registers, registries, DVs and SDs, and reports of SK shall be made available for audit by the COA Auditor concerned</a:t>
            </a: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849094165"/>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7" presetClass="emph" presetSubtype="2" fill="hold" nodeType="afterEffect">
                                  <p:stCondLst>
                                    <p:cond delay="0"/>
                                  </p:stCondLst>
                                  <p:childTnLst>
                                    <p:animClr clrSpc="rgb" dir="cw">
                                      <p:cBhvr>
                                        <p:cTn id="16" dur="1000" fill="hold"/>
                                        <p:tgtEl>
                                          <p:spTgt spid="6"/>
                                        </p:tgtEl>
                                        <p:attrNameLst>
                                          <p:attrName>stroke.color</p:attrName>
                                        </p:attrNameLst>
                                      </p:cBhvr>
                                      <p:to>
                                        <a:srgbClr val="FFC000"/>
                                      </p:to>
                                    </p:animClr>
                                    <p:set>
                                      <p:cBhvr>
                                        <p:cTn id="17" dur="1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36428"/>
          </a:xfrm>
          <a:prstGeom prst="rect">
            <a:avLst/>
          </a:prstGeom>
        </p:spPr>
      </p:pic>
      <p:sp>
        <p:nvSpPr>
          <p:cNvPr id="27" name="Rectangle 26"/>
          <p:cNvSpPr/>
          <p:nvPr/>
        </p:nvSpPr>
        <p:spPr>
          <a:xfrm>
            <a:off x="0" y="1"/>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KK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5, IRR of RA 10742</a:t>
            </a:r>
            <a:endParaRPr lang="id-ID" altLang="en-US" sz="2000" i="1" dirty="0">
              <a:latin typeface="+mn-lt"/>
            </a:endParaRPr>
          </a:p>
        </p:txBody>
      </p:sp>
      <p:sp>
        <p:nvSpPr>
          <p:cNvPr id="23" name="Rectangle 22"/>
          <p:cNvSpPr>
            <a:spLocks noChangeArrowheads="1"/>
          </p:cNvSpPr>
          <p:nvPr/>
        </p:nvSpPr>
        <p:spPr bwMode="auto">
          <a:xfrm>
            <a:off x="761828" y="1641132"/>
            <a:ext cx="7005197" cy="452431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eaLnBrk="1" hangingPunct="1">
              <a:buFont typeface="Courier New" panose="02070309020205020404" pitchFamily="49" charset="0"/>
              <a:buChar char="o"/>
            </a:pPr>
            <a:r>
              <a:rPr lang="en-PH" altLang="en-US" sz="3200" dirty="0">
                <a:latin typeface="+mn-lt"/>
              </a:rPr>
              <a:t>Elect SK chairperson and 7 members</a:t>
            </a:r>
          </a:p>
          <a:p>
            <a:pPr marL="457200" indent="-457200" eaLnBrk="1" hangingPunct="1">
              <a:buFont typeface="Courier New" panose="02070309020205020404" pitchFamily="49" charset="0"/>
              <a:buChar char="o"/>
            </a:pPr>
            <a:endParaRPr lang="en-PH" altLang="en-US" sz="3200" dirty="0">
              <a:latin typeface="+mn-lt"/>
            </a:endParaRPr>
          </a:p>
          <a:p>
            <a:pPr marL="457200" indent="-457200">
              <a:buFont typeface="Courier New" panose="02070309020205020404" pitchFamily="49" charset="0"/>
              <a:buChar char="o"/>
            </a:pPr>
            <a:r>
              <a:rPr lang="en-PH" altLang="en-US" sz="3200" dirty="0">
                <a:latin typeface="+mn-lt"/>
              </a:rPr>
              <a:t>Highest policy-making body on youth matters in the barangay</a:t>
            </a:r>
          </a:p>
          <a:p>
            <a:pPr marL="457200" indent="-457200">
              <a:buFont typeface="Courier New" panose="02070309020205020404" pitchFamily="49" charset="0"/>
              <a:buChar char="o"/>
            </a:pPr>
            <a:endParaRPr lang="en-PH" altLang="en-US" sz="3200" dirty="0">
              <a:latin typeface="+mn-lt"/>
            </a:endParaRPr>
          </a:p>
          <a:p>
            <a:pPr marL="457200" indent="-457200">
              <a:buFont typeface="Courier New" panose="02070309020205020404" pitchFamily="49" charset="0"/>
              <a:buChar char="o"/>
            </a:pPr>
            <a:r>
              <a:rPr lang="en-PH" altLang="en-US" sz="3200" dirty="0">
                <a:latin typeface="+mn-lt"/>
              </a:rPr>
              <a:t>KK concurrence required on CBYDP and ABYIP</a:t>
            </a:r>
            <a:endParaRPr lang="id-ID" altLang="en-US" sz="3200" dirty="0">
              <a:latin typeface="+mn-lt"/>
            </a:endParaRPr>
          </a:p>
          <a:p>
            <a:pPr marL="457200" indent="-457200">
              <a:buFont typeface="Wingdings" panose="05000000000000000000" pitchFamily="2" charset="2"/>
              <a:buChar char="q"/>
            </a:pPr>
            <a:endParaRPr lang="id-ID" altLang="en-US" sz="3200" dirty="0"/>
          </a:p>
          <a:p>
            <a:pPr marL="457200" indent="-457200" eaLnBrk="1" hangingPunct="1">
              <a:buFont typeface="Wingdings" panose="05000000000000000000" pitchFamily="2" charset="2"/>
              <a:buChar char="q"/>
            </a:pPr>
            <a:endParaRPr lang="id-ID" altLang="en-US" sz="3200"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053583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 calcmode="lin" valueType="num">
                                      <p:cBhvr>
                                        <p:cTn id="10" dur="25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1" dur="25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2" dur="250"/>
                                        <p:tgtEl>
                                          <p:spTgt spid="20">
                                            <p:txEl>
                                              <p:pRg st="0" end="0"/>
                                            </p:txEl>
                                          </p:spTgt>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 calcmode="lin" valueType="num">
                                      <p:cBhvr>
                                        <p:cTn id="15" dur="250" fill="hold"/>
                                        <p:tgtEl>
                                          <p:spTgt spid="20">
                                            <p:txEl>
                                              <p:pRg st="1" end="1"/>
                                            </p:txEl>
                                          </p:spTgt>
                                        </p:tgtEl>
                                        <p:attrNameLst>
                                          <p:attrName>ppt_w</p:attrName>
                                        </p:attrNameLst>
                                      </p:cBhvr>
                                      <p:tavLst>
                                        <p:tav tm="0">
                                          <p:val>
                                            <p:fltVal val="0"/>
                                          </p:val>
                                        </p:tav>
                                        <p:tav tm="100000">
                                          <p:val>
                                            <p:strVal val="#ppt_w"/>
                                          </p:val>
                                        </p:tav>
                                      </p:tavLst>
                                    </p:anim>
                                    <p:anim calcmode="lin" valueType="num">
                                      <p:cBhvr>
                                        <p:cTn id="16" dur="25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17" dur="250"/>
                                        <p:tgtEl>
                                          <p:spTgt spid="20">
                                            <p:txEl>
                                              <p:pRg st="1" end="1"/>
                                            </p:txEl>
                                          </p:spTgt>
                                        </p:tgtEl>
                                      </p:cBhvr>
                                    </p:animEffect>
                                  </p:childTnLst>
                                </p:cTn>
                              </p:par>
                              <p:par>
                                <p:cTn id="18" presetID="22" presetClass="entr" presetSubtype="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par>
                                <p:cTn id="21" presetID="2" presetClass="entr" presetSubtype="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1" nodeType="clickEffect">
                                  <p:stCondLst>
                                    <p:cond delay="0"/>
                                  </p:stCondLst>
                                  <p:childTnLst>
                                    <p:animEffect transition="out" filter="wipe(down)">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xit" presetSubtype="4" fill="hold" grpId="1" nodeType="withEffect">
                                  <p:stCondLst>
                                    <p:cond delay="0"/>
                                  </p:stCondLst>
                                  <p:childTnLst>
                                    <p:animEffect transition="out" filter="wipe(down)">
                                      <p:cBhvr>
                                        <p:cTn id="43" dur="500"/>
                                        <p:tgtEl>
                                          <p:spTgt spid="20">
                                            <p:txEl>
                                              <p:pRg st="0" end="0"/>
                                            </p:txEl>
                                          </p:spTgt>
                                        </p:tgtEl>
                                      </p:cBhvr>
                                    </p:animEffect>
                                    <p:set>
                                      <p:cBhvr>
                                        <p:cTn id="44" dur="1" fill="hold">
                                          <p:stCondLst>
                                            <p:cond delay="499"/>
                                          </p:stCondLst>
                                        </p:cTn>
                                        <p:tgtEl>
                                          <p:spTgt spid="20">
                                            <p:txEl>
                                              <p:pRg st="0" end="0"/>
                                            </p:txEl>
                                          </p:spTgt>
                                        </p:tgtEl>
                                        <p:attrNameLst>
                                          <p:attrName>style.visibility</p:attrName>
                                        </p:attrNameLst>
                                      </p:cBhvr>
                                      <p:to>
                                        <p:strVal val="hidden"/>
                                      </p:to>
                                    </p:set>
                                  </p:childTnLst>
                                </p:cTn>
                              </p:par>
                              <p:par>
                                <p:cTn id="45" presetID="22" presetClass="exit" presetSubtype="4" fill="hold" grpId="1" nodeType="withEffect">
                                  <p:stCondLst>
                                    <p:cond delay="0"/>
                                  </p:stCondLst>
                                  <p:childTnLst>
                                    <p:animEffect transition="out" filter="wipe(down)">
                                      <p:cBhvr>
                                        <p:cTn id="46" dur="500"/>
                                        <p:tgtEl>
                                          <p:spTgt spid="20">
                                            <p:txEl>
                                              <p:pRg st="1" end="1"/>
                                            </p:txEl>
                                          </p:spTgt>
                                        </p:tgtEl>
                                      </p:cBhvr>
                                    </p:animEffect>
                                    <p:set>
                                      <p:cBhvr>
                                        <p:cTn id="47" dur="1" fill="hold">
                                          <p:stCondLst>
                                            <p:cond delay="499"/>
                                          </p:stCondLst>
                                        </p:cTn>
                                        <p:tgtEl>
                                          <p:spTgt spid="20">
                                            <p:txEl>
                                              <p:pRg st="1" end="1"/>
                                            </p:txEl>
                                          </p:spTgt>
                                        </p:tgtEl>
                                        <p:attrNameLst>
                                          <p:attrName>style.visibility</p:attrName>
                                        </p:attrNameLst>
                                      </p:cBhvr>
                                      <p:to>
                                        <p:strVal val="hidden"/>
                                      </p:to>
                                    </p:set>
                                  </p:childTnLst>
                                </p:cTn>
                              </p:par>
                              <p:par>
                                <p:cTn id="48" presetID="22" presetClass="exit" presetSubtype="4" fill="hold" nodeType="withEffect">
                                  <p:stCondLst>
                                    <p:cond delay="0"/>
                                  </p:stCondLst>
                                  <p:childTnLst>
                                    <p:animEffect transition="out" filter="wipe(down)">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26"/>
                                        </p:tgtEl>
                                        <p:attrNameLst>
                                          <p:attrName>ppt_x</p:attrName>
                                        </p:attrNameLst>
                                      </p:cBhvr>
                                      <p:tavLst>
                                        <p:tav tm="0">
                                          <p:val>
                                            <p:strVal val="ppt_x"/>
                                          </p:val>
                                        </p:tav>
                                        <p:tav tm="100000">
                                          <p:val>
                                            <p:strVal val="ppt_x"/>
                                          </p:val>
                                        </p:tav>
                                      </p:tavLst>
                                    </p:anim>
                                    <p:anim calcmode="lin" valueType="num">
                                      <p:cBhvr additive="base">
                                        <p:cTn id="53" dur="500"/>
                                        <p:tgtEl>
                                          <p:spTgt spid="26"/>
                                        </p:tgtEl>
                                        <p:attrNameLst>
                                          <p:attrName>ppt_y</p:attrName>
                                        </p:attrNameLst>
                                      </p:cBhvr>
                                      <p:tavLst>
                                        <p:tav tm="0">
                                          <p:val>
                                            <p:strVal val="ppt_y"/>
                                          </p:val>
                                        </p:tav>
                                        <p:tav tm="100000">
                                          <p:val>
                                            <p:strVal val="1+ppt_h/2"/>
                                          </p:val>
                                        </p:tav>
                                      </p:tavLst>
                                    </p:anim>
                                    <p:set>
                                      <p:cBhvr>
                                        <p:cTn id="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0" grpId="0" build="p"/>
      <p:bldP spid="20" grpId="1" build="allAtOnce"/>
      <p:bldP spid="23" grpId="0" build="p" bldLvl="2"/>
      <p:bldP spid="26" grpId="0" animBg="1"/>
      <p:bldP spid="2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089" r="9869"/>
          <a:stretch/>
        </p:blipFill>
        <p:spPr>
          <a:xfrm>
            <a:off x="0" y="867"/>
            <a:ext cx="4133088" cy="6857133"/>
          </a:xfrm>
          <a:prstGeom prst="rect">
            <a:avLst/>
          </a:prstGeom>
        </p:spPr>
      </p:pic>
      <p:sp>
        <p:nvSpPr>
          <p:cNvPr id="2" name="Rectangle 1"/>
          <p:cNvSpPr/>
          <p:nvPr/>
        </p:nvSpPr>
        <p:spPr>
          <a:xfrm>
            <a:off x="0" y="-21572"/>
            <a:ext cx="4136571" cy="6858000"/>
          </a:xfrm>
          <a:prstGeom prst="rect">
            <a:avLst/>
          </a:prstGeom>
          <a:solidFill>
            <a:srgbClr val="24496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4136570" y="1"/>
            <a:ext cx="805543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
        <p:nvSpPr>
          <p:cNvPr id="5" name="TextBox 4"/>
          <p:cNvSpPr txBox="1"/>
          <p:nvPr/>
        </p:nvSpPr>
        <p:spPr>
          <a:xfrm>
            <a:off x="5043948" y="2654705"/>
            <a:ext cx="6135329" cy="1077218"/>
          </a:xfrm>
          <a:prstGeom prst="rect">
            <a:avLst/>
          </a:prstGeom>
          <a:noFill/>
        </p:spPr>
        <p:txBody>
          <a:bodyPr wrap="square" rtlCol="0">
            <a:spAutoFit/>
          </a:bodyPr>
          <a:lstStyle/>
          <a:p>
            <a:r>
              <a:rPr lang="en-PH" sz="3200" dirty="0">
                <a:solidFill>
                  <a:schemeClr val="bg1"/>
                </a:solidFill>
              </a:rPr>
              <a:t>Accounting Plan for the SK financial transactions</a:t>
            </a:r>
          </a:p>
        </p:txBody>
      </p:sp>
    </p:spTree>
    <p:extLst>
      <p:ext uri="{BB962C8B-B14F-4D97-AF65-F5344CB8AC3E}">
        <p14:creationId xmlns:p14="http://schemas.microsoft.com/office/powerpoint/2010/main" val="1344119577"/>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iterate type="lt">
                                    <p:tmPct val="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par>
                          <p:cTn id="15" fill="hold">
                            <p:stCondLst>
                              <p:cond delay="500"/>
                            </p:stCondLst>
                            <p:childTnLst>
                              <p:par>
                                <p:cTn id="16" presetID="18" presetClass="emph" presetSubtype="0" fill="hold" grpId="0" nodeType="afterEffect">
                                  <p:stCondLst>
                                    <p:cond delay="0"/>
                                  </p:stCondLst>
                                  <p:iterate type="lt">
                                    <p:tmPct val="4000"/>
                                  </p:iterate>
                                  <p:childTnLst>
                                    <p:set>
                                      <p:cBhvr override="childStyle">
                                        <p:cTn id="17"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7649"/>
          <a:stretch/>
        </p:blipFill>
        <p:spPr>
          <a:xfrm>
            <a:off x="0" y="26172"/>
            <a:ext cx="12192000" cy="6831828"/>
          </a:xfrm>
          <a:prstGeom prst="rect">
            <a:avLst/>
          </a:prstGeom>
        </p:spPr>
      </p:pic>
    </p:spTree>
    <p:extLst>
      <p:ext uri="{BB962C8B-B14F-4D97-AF65-F5344CB8AC3E}">
        <p14:creationId xmlns:p14="http://schemas.microsoft.com/office/powerpoint/2010/main" val="3353535997"/>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3157958" y="178232"/>
            <a:ext cx="57800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4000" b="1" dirty="0">
                <a:solidFill>
                  <a:schemeClr val="accent1">
                    <a:lumMod val="50000"/>
                  </a:schemeClr>
                </a:solidFill>
                <a:latin typeface="Franklin Gothic Book" panose="020B0503020102020204" pitchFamily="34" charset="0"/>
              </a:rPr>
              <a:t>Budget </a:t>
            </a:r>
          </a:p>
        </p:txBody>
      </p:sp>
      <p:sp>
        <p:nvSpPr>
          <p:cNvPr id="5" name="TextBox 4"/>
          <p:cNvSpPr txBox="1"/>
          <p:nvPr/>
        </p:nvSpPr>
        <p:spPr bwMode="auto">
          <a:xfrm>
            <a:off x="1711141" y="3893575"/>
            <a:ext cx="9998261" cy="707886"/>
          </a:xfrm>
          <a:prstGeom prst="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20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Registry of Budget, Commitments, Payments and Balances (RBCPB)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20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Registry of Specific Purpose Fund, Commitments, Payments and Balances (RSPFCPB)</a:t>
            </a:r>
          </a:p>
        </p:txBody>
      </p:sp>
      <p:sp>
        <p:nvSpPr>
          <p:cNvPr id="9" name="TextBox 8"/>
          <p:cNvSpPr txBox="1"/>
          <p:nvPr/>
        </p:nvSpPr>
        <p:spPr bwMode="auto">
          <a:xfrm>
            <a:off x="1711141" y="5265951"/>
            <a:ext cx="9998261" cy="923330"/>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Summary of Budget, Commitments, Payments and Balances (SBCPB)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Summary of Specific Purpose Fund, Commitments, Payments and Balances (SSPFCPB)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Statement of Comparison of Budget and Actual Amounts (SCBAA)</a:t>
            </a:r>
            <a:endParaRPr kumimoji="0" lang="en-PH" sz="1800" b="0"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endParaRPr>
          </a:p>
        </p:txBody>
      </p:sp>
      <p:sp>
        <p:nvSpPr>
          <p:cNvPr id="24" name="Rectangle 23"/>
          <p:cNvSpPr/>
          <p:nvPr/>
        </p:nvSpPr>
        <p:spPr bwMode="auto">
          <a:xfrm>
            <a:off x="4408057" y="1068705"/>
            <a:ext cx="2466884" cy="954828"/>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Funds Received for Specific Purpose</a:t>
            </a:r>
          </a:p>
        </p:txBody>
      </p:sp>
      <p:sp>
        <p:nvSpPr>
          <p:cNvPr id="41" name="TextBox 40"/>
          <p:cNvSpPr txBox="1"/>
          <p:nvPr/>
        </p:nvSpPr>
        <p:spPr bwMode="auto">
          <a:xfrm>
            <a:off x="1706827" y="2390591"/>
            <a:ext cx="2526034" cy="615553"/>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7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SK Resolution and Copy of the Approved Budget</a:t>
            </a:r>
          </a:p>
        </p:txBody>
      </p:sp>
      <p:sp>
        <p:nvSpPr>
          <p:cNvPr id="42" name="TextBox 41"/>
          <p:cNvSpPr txBox="1"/>
          <p:nvPr/>
        </p:nvSpPr>
        <p:spPr bwMode="auto">
          <a:xfrm>
            <a:off x="4408057" y="2390591"/>
            <a:ext cx="2471366"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SK Resolution and Copy of OR</a:t>
            </a:r>
            <a:endParaRPr lang="en-PH" b="1" kern="0" dirty="0">
              <a:solidFill>
                <a:schemeClr val="bg1"/>
              </a:solidFill>
              <a:latin typeface="Franklin Gothic Book" panose="020B0503020102020204" pitchFamily="34" charset="0"/>
              <a:cs typeface="Arial" panose="020B0604020202020204" pitchFamily="34" charset="0"/>
            </a:endParaRPr>
          </a:p>
        </p:txBody>
      </p:sp>
      <p:sp>
        <p:nvSpPr>
          <p:cNvPr id="43" name="Rectangle 42"/>
          <p:cNvSpPr/>
          <p:nvPr/>
        </p:nvSpPr>
        <p:spPr bwMode="auto">
          <a:xfrm>
            <a:off x="7105313" y="2390591"/>
            <a:ext cx="2268394"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lvl="0" algn="ctr" defTabSz="457200">
              <a:defRPr/>
            </a:pPr>
            <a:r>
              <a:rPr lang="en-PH" b="1" kern="0" dirty="0">
                <a:solidFill>
                  <a:schemeClr val="bg1"/>
                </a:solidFill>
                <a:latin typeface="Franklin Gothic Book" panose="020B0503020102020204" pitchFamily="34" charset="0"/>
                <a:ea typeface="Arial Unicode MS" panose="020B0604020202020204" pitchFamily="34" charset="-128"/>
                <a:cs typeface="Arial Unicode MS" panose="020B0604020202020204" pitchFamily="34" charset="-128"/>
              </a:rPr>
              <a:t>PO/Contract/DV</a:t>
            </a:r>
          </a:p>
        </p:txBody>
      </p:sp>
      <p:sp>
        <p:nvSpPr>
          <p:cNvPr id="44" name="Rectangle 43"/>
          <p:cNvSpPr/>
          <p:nvPr/>
        </p:nvSpPr>
        <p:spPr bwMode="auto">
          <a:xfrm>
            <a:off x="9551050" y="2390591"/>
            <a:ext cx="2243023"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Paid DV/SDs</a:t>
            </a:r>
          </a:p>
        </p:txBody>
      </p:sp>
      <p:sp>
        <p:nvSpPr>
          <p:cNvPr id="45" name="Rectangle 44"/>
          <p:cNvSpPr/>
          <p:nvPr/>
        </p:nvSpPr>
        <p:spPr bwMode="auto">
          <a:xfrm>
            <a:off x="1704203" y="1062758"/>
            <a:ext cx="2526511" cy="960775"/>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Annual Budget/ Supplemental Budget</a:t>
            </a:r>
          </a:p>
        </p:txBody>
      </p:sp>
      <p:sp>
        <p:nvSpPr>
          <p:cNvPr id="46" name="Rectangle 45"/>
          <p:cNvSpPr/>
          <p:nvPr/>
        </p:nvSpPr>
        <p:spPr bwMode="auto">
          <a:xfrm>
            <a:off x="7105313" y="1062758"/>
            <a:ext cx="2268394" cy="960775"/>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Commitments</a:t>
            </a:r>
          </a:p>
        </p:txBody>
      </p:sp>
      <p:sp>
        <p:nvSpPr>
          <p:cNvPr id="48" name="Rectangle 47"/>
          <p:cNvSpPr/>
          <p:nvPr/>
        </p:nvSpPr>
        <p:spPr bwMode="auto">
          <a:xfrm>
            <a:off x="9551050" y="1068705"/>
            <a:ext cx="2243022" cy="954828"/>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lvl="0" algn="ctr" defTabSz="457200">
              <a:defRPr/>
            </a:pPr>
            <a:r>
              <a:rPr lang="en-PH" b="1" kern="0" dirty="0">
                <a:solidFill>
                  <a:prstClr val="black"/>
                </a:solidFill>
                <a:latin typeface="Franklin Gothic Book" panose="020B0503020102020204" pitchFamily="34" charset="0"/>
                <a:cs typeface="Arial" panose="020B0604020202020204" pitchFamily="34" charset="0"/>
              </a:rPr>
              <a:t>Disbursement/</a:t>
            </a:r>
          </a:p>
          <a:p>
            <a:pPr lvl="0" algn="ctr" defTabSz="457200">
              <a:defRPr/>
            </a:pPr>
            <a:r>
              <a:rPr lang="en-PH" b="1" kern="0" dirty="0">
                <a:solidFill>
                  <a:prstClr val="black"/>
                </a:solidFill>
                <a:latin typeface="Franklin Gothic Book" panose="020B0503020102020204" pitchFamily="34" charset="0"/>
                <a:cs typeface="Arial" panose="020B0604020202020204" pitchFamily="34" charset="0"/>
              </a:rPr>
              <a:t>Payment</a:t>
            </a:r>
          </a:p>
        </p:txBody>
      </p:sp>
      <p:cxnSp>
        <p:nvCxnSpPr>
          <p:cNvPr id="50" name="Straight Arrow Connector 49"/>
          <p:cNvCxnSpPr/>
          <p:nvPr/>
        </p:nvCxnSpPr>
        <p:spPr>
          <a:xfrm>
            <a:off x="2861733" y="3036922"/>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5" name="Straight Arrow Connector 54"/>
          <p:cNvCxnSpPr/>
          <p:nvPr/>
        </p:nvCxnSpPr>
        <p:spPr>
          <a:xfrm flipH="1">
            <a:off x="6339519" y="4592398"/>
            <a:ext cx="1582" cy="674149"/>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8" name="Right Arrow 57"/>
          <p:cNvSpPr/>
          <p:nvPr/>
        </p:nvSpPr>
        <p:spPr>
          <a:xfrm>
            <a:off x="67807" y="2173732"/>
            <a:ext cx="1479087" cy="1001267"/>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defRPr/>
            </a:pPr>
            <a:r>
              <a:rPr lang="en-US" sz="1400" dirty="0">
                <a:latin typeface="Franklin Gothic Book" panose="020B0503020102020204" pitchFamily="34" charset="0"/>
              </a:rPr>
              <a:t>Documents/ Basis</a:t>
            </a:r>
          </a:p>
        </p:txBody>
      </p:sp>
      <p:sp>
        <p:nvSpPr>
          <p:cNvPr id="59" name="Right Arrow 58"/>
          <p:cNvSpPr/>
          <p:nvPr/>
        </p:nvSpPr>
        <p:spPr>
          <a:xfrm>
            <a:off x="67807" y="3750627"/>
            <a:ext cx="1479087" cy="990706"/>
          </a:xfrm>
          <a:prstGeom prst="rightArrow">
            <a:avLst/>
          </a:prstGeom>
          <a:solidFill>
            <a:schemeClr val="accent2"/>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defRPr/>
            </a:pPr>
            <a:r>
              <a:rPr lang="en-US" sz="1400" dirty="0">
                <a:latin typeface="Franklin Gothic Book" panose="020B0503020102020204" pitchFamily="34" charset="0"/>
              </a:rPr>
              <a:t>Registry</a:t>
            </a:r>
          </a:p>
        </p:txBody>
      </p:sp>
      <p:sp>
        <p:nvSpPr>
          <p:cNvPr id="60" name="Right Arrow 59"/>
          <p:cNvSpPr/>
          <p:nvPr/>
        </p:nvSpPr>
        <p:spPr>
          <a:xfrm>
            <a:off x="67807" y="5224098"/>
            <a:ext cx="1479087" cy="965183"/>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defRPr/>
            </a:pPr>
            <a:r>
              <a:rPr lang="en-US" sz="1400" dirty="0">
                <a:latin typeface="Franklin Gothic Book" panose="020B0503020102020204" pitchFamily="34" charset="0"/>
              </a:rPr>
              <a:t>FS and Other Reports</a:t>
            </a:r>
          </a:p>
        </p:txBody>
      </p:sp>
      <p:cxnSp>
        <p:nvCxnSpPr>
          <p:cNvPr id="25" name="Straight Arrow Connector 24"/>
          <p:cNvCxnSpPr/>
          <p:nvPr/>
        </p:nvCxnSpPr>
        <p:spPr>
          <a:xfrm>
            <a:off x="5689600"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a:off x="8263466"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a:off x="10642600"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1" name="Group 20"/>
          <p:cNvGrpSpPr/>
          <p:nvPr/>
        </p:nvGrpSpPr>
        <p:grpSpPr>
          <a:xfrm>
            <a:off x="0" y="6333294"/>
            <a:ext cx="12192001" cy="503134"/>
            <a:chOff x="-1" y="6265795"/>
            <a:chExt cx="12192001" cy="503134"/>
          </a:xfrm>
        </p:grpSpPr>
        <p:sp>
          <p:nvSpPr>
            <p:cNvPr id="22" name="Rectangle 21"/>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3"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543596145"/>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fltVal val="0"/>
                                          </p:val>
                                        </p:tav>
                                        <p:tav tm="100000">
                                          <p:val>
                                            <p:strVal val="#ppt_h"/>
                                          </p:val>
                                        </p:tav>
                                      </p:tavLst>
                                    </p:anim>
                                    <p:animEffect transition="in" filter="fade">
                                      <p:cBhvr>
                                        <p:cTn id="26" dur="500"/>
                                        <p:tgtEl>
                                          <p:spTgt spid="4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Effect transition="in" filter="fade">
                                      <p:cBhvr>
                                        <p:cTn id="46" dur="500"/>
                                        <p:tgtEl>
                                          <p:spTgt spid="4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up)">
                                      <p:cBhvr>
                                        <p:cTn id="61" dur="500"/>
                                        <p:tgtEl>
                                          <p:spTgt spid="50"/>
                                        </p:tgtEl>
                                      </p:cBhvr>
                                    </p:animEffect>
                                  </p:childTnLst>
                                </p:cTn>
                              </p:par>
                              <p:par>
                                <p:cTn id="62" presetID="22" presetClass="entr" presetSubtype="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par>
                                <p:cTn id="65" presetID="22" presetClass="entr" presetSubtype="1"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2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wipe(left)">
                                      <p:cBhvr>
                                        <p:cTn id="73" dur="500"/>
                                        <p:tgtEl>
                                          <p:spTgt spid="5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500" fill="hold"/>
                                        <p:tgtEl>
                                          <p:spTgt spid="5"/>
                                        </p:tgtEl>
                                        <p:attrNameLst>
                                          <p:attrName>ppt_w</p:attrName>
                                        </p:attrNameLst>
                                      </p:cBhvr>
                                      <p:tavLst>
                                        <p:tav tm="0">
                                          <p:val>
                                            <p:fltVal val="0"/>
                                          </p:val>
                                        </p:tav>
                                        <p:tav tm="100000">
                                          <p:val>
                                            <p:strVal val="#ppt_w"/>
                                          </p:val>
                                        </p:tav>
                                      </p:tavLst>
                                    </p:anim>
                                    <p:anim calcmode="lin" valueType="num">
                                      <p:cBhvr>
                                        <p:cTn id="77" dur="500" fill="hold"/>
                                        <p:tgtEl>
                                          <p:spTgt spid="5"/>
                                        </p:tgtEl>
                                        <p:attrNameLst>
                                          <p:attrName>ppt_h</p:attrName>
                                        </p:attrNameLst>
                                      </p:cBhvr>
                                      <p:tavLst>
                                        <p:tav tm="0">
                                          <p:val>
                                            <p:fltVal val="0"/>
                                          </p:val>
                                        </p:tav>
                                        <p:tav tm="100000">
                                          <p:val>
                                            <p:strVal val="#ppt_h"/>
                                          </p:val>
                                        </p:tav>
                                      </p:tavLst>
                                    </p:anim>
                                    <p:animEffect transition="in" filter="fade">
                                      <p:cBhvr>
                                        <p:cTn id="78" dur="5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up)">
                                      <p:cBhvr>
                                        <p:cTn id="83" dur="500"/>
                                        <p:tgtEl>
                                          <p:spTgt spid="55"/>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wipe(left)">
                                      <p:cBhvr>
                                        <p:cTn id="86" dur="500"/>
                                        <p:tgtEl>
                                          <p:spTgt spid="60"/>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Effect transition="in" filter="fade">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P spid="24" grpId="0" animBg="1"/>
      <p:bldP spid="41" grpId="0" animBg="1"/>
      <p:bldP spid="42" grpId="0" animBg="1"/>
      <p:bldP spid="43" grpId="0" animBg="1"/>
      <p:bldP spid="44" grpId="0" animBg="1"/>
      <p:bldP spid="45" grpId="0" animBg="1"/>
      <p:bldP spid="46" grpId="0" animBg="1"/>
      <p:bldP spid="48" grpId="0" animBg="1"/>
      <p:bldP spid="58" grpId="0" animBg="1"/>
      <p:bldP spid="59" grpId="0" animBg="1"/>
      <p:bldP spid="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4108594" y="195827"/>
            <a:ext cx="57800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4000" b="1" dirty="0">
                <a:solidFill>
                  <a:schemeClr val="accent1">
                    <a:lumMod val="50000"/>
                  </a:schemeClr>
                </a:solidFill>
                <a:latin typeface="Franklin Gothic Book" panose="020B0503020102020204" pitchFamily="34" charset="0"/>
              </a:rPr>
              <a:t>Collections and Deposits</a:t>
            </a:r>
          </a:p>
        </p:txBody>
      </p:sp>
      <p:sp>
        <p:nvSpPr>
          <p:cNvPr id="5" name="Rectangle 4"/>
          <p:cNvSpPr/>
          <p:nvPr/>
        </p:nvSpPr>
        <p:spPr>
          <a:xfrm>
            <a:off x="3663301" y="1174376"/>
            <a:ext cx="2112962" cy="576263"/>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COLLECTIONS</a:t>
            </a:r>
          </a:p>
        </p:txBody>
      </p:sp>
      <p:sp>
        <p:nvSpPr>
          <p:cNvPr id="6" name="Rectangle 5"/>
          <p:cNvSpPr/>
          <p:nvPr/>
        </p:nvSpPr>
        <p:spPr>
          <a:xfrm>
            <a:off x="7885492" y="1163677"/>
            <a:ext cx="2319337" cy="576263"/>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latin typeface="Franklin Gothic Book" panose="020B0503020102020204" pitchFamily="34" charset="0"/>
                <a:cs typeface="Arial" pitchFamily="34" charset="0"/>
              </a:rPr>
              <a:t>DEPOSITS</a:t>
            </a:r>
          </a:p>
        </p:txBody>
      </p:sp>
      <p:sp>
        <p:nvSpPr>
          <p:cNvPr id="7" name="Rounded Rectangle 6"/>
          <p:cNvSpPr/>
          <p:nvPr/>
        </p:nvSpPr>
        <p:spPr>
          <a:xfrm>
            <a:off x="3663300" y="2101476"/>
            <a:ext cx="2189163"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PH" sz="2000" dirty="0">
                <a:solidFill>
                  <a:schemeClr val="bg1"/>
                </a:solidFill>
                <a:latin typeface="Franklin Gothic Book" panose="020B0503020102020204" pitchFamily="34" charset="0"/>
              </a:rPr>
              <a:t>ORs/VDSs/CMs/SDs</a:t>
            </a:r>
            <a:endParaRPr lang="en-US" sz="2000" dirty="0">
              <a:solidFill>
                <a:schemeClr val="bg1"/>
              </a:solidFill>
              <a:latin typeface="Franklin Gothic Book" panose="020B0503020102020204" pitchFamily="34" charset="0"/>
            </a:endParaRPr>
          </a:p>
        </p:txBody>
      </p:sp>
      <p:sp>
        <p:nvSpPr>
          <p:cNvPr id="8" name="Rounded Rectangle 7"/>
          <p:cNvSpPr/>
          <p:nvPr/>
        </p:nvSpPr>
        <p:spPr>
          <a:xfrm>
            <a:off x="8071230" y="2089983"/>
            <a:ext cx="2032001"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2000" dirty="0">
              <a:solidFill>
                <a:schemeClr val="bg1"/>
              </a:solidFill>
              <a:latin typeface="Franklin Gothic Book" panose="020B0503020102020204" pitchFamily="34" charset="0"/>
            </a:endParaRPr>
          </a:p>
          <a:p>
            <a:pPr algn="ctr">
              <a:defRPr/>
            </a:pPr>
            <a:r>
              <a:rPr lang="en-US" sz="2000" dirty="0">
                <a:solidFill>
                  <a:schemeClr val="bg1"/>
                </a:solidFill>
                <a:latin typeface="Franklin Gothic Book" panose="020B0503020102020204" pitchFamily="34" charset="0"/>
              </a:rPr>
              <a:t>VDSs/SDs</a:t>
            </a:r>
          </a:p>
          <a:p>
            <a:pPr algn="ctr">
              <a:defRPr/>
            </a:pPr>
            <a:endParaRPr lang="en-US" sz="2000" dirty="0">
              <a:solidFill>
                <a:schemeClr val="bg1"/>
              </a:solidFill>
              <a:latin typeface="Franklin Gothic Book" panose="020B0503020102020204" pitchFamily="34" charset="0"/>
            </a:endParaRPr>
          </a:p>
        </p:txBody>
      </p:sp>
      <p:sp>
        <p:nvSpPr>
          <p:cNvPr id="9" name="Rounded Rectangle 8"/>
          <p:cNvSpPr/>
          <p:nvPr/>
        </p:nvSpPr>
        <p:spPr>
          <a:xfrm>
            <a:off x="3663300" y="3528002"/>
            <a:ext cx="2894687" cy="1296987"/>
          </a:xfrm>
          <a:prstGeom prst="roundRect">
            <a:avLst/>
          </a:prstGeom>
          <a:solidFill>
            <a:schemeClr val="accent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Receipts, Deposits and Other Related Financial Transactions (RCRD)</a:t>
            </a:r>
          </a:p>
        </p:txBody>
      </p:sp>
      <p:sp>
        <p:nvSpPr>
          <p:cNvPr id="10" name="Rounded Rectangle 9"/>
          <p:cNvSpPr/>
          <p:nvPr/>
        </p:nvSpPr>
        <p:spPr>
          <a:xfrm>
            <a:off x="7405037" y="3528003"/>
            <a:ext cx="2799792" cy="1296987"/>
          </a:xfrm>
          <a:prstGeom prst="roundRect">
            <a:avLst/>
          </a:prstGeom>
          <a:solidFill>
            <a:schemeClr val="accent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in Bank and Other Related Financial Transactions (RCB)</a:t>
            </a:r>
          </a:p>
        </p:txBody>
      </p:sp>
      <p:sp>
        <p:nvSpPr>
          <p:cNvPr id="11" name="Rounded Rectangle 10"/>
          <p:cNvSpPr/>
          <p:nvPr/>
        </p:nvSpPr>
        <p:spPr>
          <a:xfrm>
            <a:off x="3663301" y="5135188"/>
            <a:ext cx="6541528" cy="1223963"/>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a:latin typeface="Franklin Gothic Book" panose="020B0503020102020204" pitchFamily="34" charset="0"/>
              </a:rPr>
              <a:t>Statement of Receipts and Payments (SRP) </a:t>
            </a:r>
          </a:p>
          <a:p>
            <a:pPr algn="ctr">
              <a:defRPr/>
            </a:pPr>
            <a:r>
              <a:rPr lang="en-US" sz="2000" dirty="0">
                <a:latin typeface="Franklin Gothic Book" panose="020B0503020102020204" pitchFamily="34" charset="0"/>
              </a:rPr>
              <a:t>Notes to Financial Statements </a:t>
            </a:r>
          </a:p>
          <a:p>
            <a:pPr algn="ctr">
              <a:defRPr/>
            </a:pPr>
            <a:r>
              <a:rPr lang="en-US" sz="2000" dirty="0">
                <a:latin typeface="Franklin Gothic Book" panose="020B0503020102020204" pitchFamily="34" charset="0"/>
              </a:rPr>
              <a:t>Bank Reconciliation Statement</a:t>
            </a:r>
            <a:endParaRPr lang="en-US" sz="2400" dirty="0">
              <a:latin typeface="Franklin Gothic Book" panose="020B0503020102020204" pitchFamily="34" charset="0"/>
            </a:endParaRPr>
          </a:p>
        </p:txBody>
      </p:sp>
      <p:cxnSp>
        <p:nvCxnSpPr>
          <p:cNvPr id="12" name="Straight Connector 11"/>
          <p:cNvCxnSpPr>
            <a:stCxn id="7" idx="2"/>
          </p:cNvCxnSpPr>
          <p:nvPr/>
        </p:nvCxnSpPr>
        <p:spPr>
          <a:xfrm>
            <a:off x="4757882" y="2677739"/>
            <a:ext cx="2795" cy="2873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4757882" y="2965076"/>
            <a:ext cx="4308836" cy="0"/>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endCxn id="9" idx="0"/>
          </p:cNvCxnSpPr>
          <p:nvPr/>
        </p:nvCxnSpPr>
        <p:spPr>
          <a:xfrm>
            <a:off x="5110644" y="3254001"/>
            <a:ext cx="0" cy="274001"/>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a:endCxn id="10" idx="0"/>
          </p:cNvCxnSpPr>
          <p:nvPr/>
        </p:nvCxnSpPr>
        <p:spPr>
          <a:xfrm>
            <a:off x="8804906" y="3254001"/>
            <a:ext cx="27" cy="274002"/>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5110644" y="3254001"/>
            <a:ext cx="3694262" cy="0"/>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998638" y="2965076"/>
            <a:ext cx="0" cy="288925"/>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8" name="Right Arrow 17"/>
          <p:cNvSpPr/>
          <p:nvPr/>
        </p:nvSpPr>
        <p:spPr>
          <a:xfrm>
            <a:off x="1340528" y="1976064"/>
            <a:ext cx="2030674"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dirty="0">
                <a:latin typeface="Franklin Gothic Book" panose="020B0503020102020204" pitchFamily="34" charset="0"/>
              </a:rPr>
              <a:t>Documents/Basis</a:t>
            </a:r>
          </a:p>
        </p:txBody>
      </p:sp>
      <p:sp>
        <p:nvSpPr>
          <p:cNvPr id="19" name="Right Arrow 18"/>
          <p:cNvSpPr/>
          <p:nvPr/>
        </p:nvSpPr>
        <p:spPr>
          <a:xfrm>
            <a:off x="1340528" y="3485776"/>
            <a:ext cx="2030674" cy="1063625"/>
          </a:xfrm>
          <a:prstGeom prst="rightArrow">
            <a:avLst/>
          </a:prstGeom>
          <a:solidFill>
            <a:schemeClr val="accent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600" dirty="0">
                <a:latin typeface="Franklin Gothic Book" panose="020B0503020102020204" pitchFamily="34" charset="0"/>
              </a:rPr>
              <a:t>Records/Registry/ Register</a:t>
            </a:r>
          </a:p>
        </p:txBody>
      </p:sp>
      <p:sp>
        <p:nvSpPr>
          <p:cNvPr id="20" name="Right Arrow 19"/>
          <p:cNvSpPr/>
          <p:nvPr/>
        </p:nvSpPr>
        <p:spPr>
          <a:xfrm>
            <a:off x="1340528" y="5092326"/>
            <a:ext cx="2030673"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dirty="0">
                <a:latin typeface="Franklin Gothic Book" panose="020B0503020102020204" pitchFamily="34" charset="0"/>
              </a:rPr>
              <a:t>FS and Other Reports</a:t>
            </a:r>
          </a:p>
        </p:txBody>
      </p:sp>
      <p:cxnSp>
        <p:nvCxnSpPr>
          <p:cNvPr id="21" name="Straight Arrow Connector 20"/>
          <p:cNvCxnSpPr/>
          <p:nvPr/>
        </p:nvCxnSpPr>
        <p:spPr>
          <a:xfrm>
            <a:off x="8831407" y="4843087"/>
            <a:ext cx="0" cy="287338"/>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p:nvPr/>
        </p:nvCxnSpPr>
        <p:spPr>
          <a:xfrm>
            <a:off x="5132382" y="4833565"/>
            <a:ext cx="0" cy="287338"/>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752325" y="1749845"/>
            <a:ext cx="3175" cy="3508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9092317" y="1748989"/>
            <a:ext cx="3175" cy="3508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9066718" y="2679262"/>
            <a:ext cx="3176" cy="285814"/>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6" name="Group 25"/>
          <p:cNvGrpSpPr/>
          <p:nvPr/>
        </p:nvGrpSpPr>
        <p:grpSpPr>
          <a:xfrm>
            <a:off x="0" y="6333294"/>
            <a:ext cx="12192001" cy="503134"/>
            <a:chOff x="-1" y="6265795"/>
            <a:chExt cx="12192001" cy="503134"/>
          </a:xfrm>
        </p:grpSpPr>
        <p:sp>
          <p:nvSpPr>
            <p:cNvPr id="27" name="Rectangle 26"/>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8" name="Picture 2" descr="Image result for co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360509588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22" presetClass="entr" presetSubtype="1"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par>
                                <p:cTn id="51" presetID="22" presetClass="entr" presetSubtype="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par>
                                <p:cTn id="54" presetID="22" presetClass="entr" presetSubtype="1"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par>
                                <p:cTn id="57" presetID="2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par>
                                <p:cTn id="60" presetID="22" presetClass="entr" presetSubtype="1"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up)">
                                      <p:cBhvr>
                                        <p:cTn id="62" dur="500"/>
                                        <p:tgtEl>
                                          <p:spTgt spid="14"/>
                                        </p:tgtEl>
                                      </p:cBhvr>
                                    </p:animEffect>
                                  </p:childTnLst>
                                </p:cTn>
                              </p:par>
                              <p:par>
                                <p:cTn id="63" presetID="22" presetClass="entr" presetSubtype="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up)">
                                      <p:cBhvr>
                                        <p:cTn id="83" dur="500"/>
                                        <p:tgtEl>
                                          <p:spTgt spid="22"/>
                                        </p:tgtEl>
                                      </p:cBhvr>
                                    </p:animEffect>
                                  </p:childTnLst>
                                </p:cTn>
                              </p:par>
                              <p:par>
                                <p:cTn id="84" presetID="22" presetClass="entr" presetSubtype="1"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up)">
                                      <p:cBhvr>
                                        <p:cTn id="86" dur="500"/>
                                        <p:tgtEl>
                                          <p:spTgt spid="21"/>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left)">
                                      <p:cBhvr>
                                        <p:cTn id="89" dur="500"/>
                                        <p:tgtEl>
                                          <p:spTgt spid="2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8" grpId="0" animBg="1"/>
      <p:bldP spid="19"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26" name="Title 1"/>
          <p:cNvSpPr txBox="1">
            <a:spLocks/>
          </p:cNvSpPr>
          <p:nvPr/>
        </p:nvSpPr>
        <p:spPr bwMode="auto">
          <a:xfrm>
            <a:off x="4155547" y="133350"/>
            <a:ext cx="57800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742950" indent="-285750" defTabSz="45720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1143000" indent="-228600" defTabSz="4572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600200" indent="-228600" defTabSz="4572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2057400" indent="-228600" defTabSz="4572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25146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9718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34290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8862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eaLnBrk="1" hangingPunct="1">
              <a:spcBef>
                <a:spcPct val="0"/>
              </a:spcBef>
              <a:buClrTx/>
              <a:buSzTx/>
              <a:buFontTx/>
              <a:buNone/>
            </a:pPr>
            <a:r>
              <a:rPr lang="en-PH" altLang="en-US" sz="3600" b="1" dirty="0">
                <a:solidFill>
                  <a:schemeClr val="accent1">
                    <a:lumMod val="50000"/>
                  </a:schemeClr>
                </a:solidFill>
              </a:rPr>
              <a:t>Disbursements/Payments</a:t>
            </a:r>
          </a:p>
        </p:txBody>
      </p:sp>
      <p:sp>
        <p:nvSpPr>
          <p:cNvPr id="27" name="Rectangle 26"/>
          <p:cNvSpPr/>
          <p:nvPr/>
        </p:nvSpPr>
        <p:spPr>
          <a:xfrm>
            <a:off x="3761851" y="1032931"/>
            <a:ext cx="1871662" cy="74453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CHECKS</a:t>
            </a:r>
          </a:p>
        </p:txBody>
      </p:sp>
      <p:sp>
        <p:nvSpPr>
          <p:cNvPr id="28" name="Rectangle 27"/>
          <p:cNvSpPr/>
          <p:nvPr/>
        </p:nvSpPr>
        <p:spPr>
          <a:xfrm>
            <a:off x="8139121" y="1032931"/>
            <a:ext cx="2006063" cy="74453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CASH ADVANCES</a:t>
            </a:r>
          </a:p>
        </p:txBody>
      </p:sp>
      <p:sp>
        <p:nvSpPr>
          <p:cNvPr id="29" name="Rounded Rectangle 28"/>
          <p:cNvSpPr/>
          <p:nvPr/>
        </p:nvSpPr>
        <p:spPr>
          <a:xfrm>
            <a:off x="3510492" y="2243135"/>
            <a:ext cx="2254784"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000" dirty="0">
                <a:latin typeface="Franklin Gothic Book" panose="020B0503020102020204" pitchFamily="34" charset="0"/>
              </a:rPr>
              <a:t>DVs/Checks/SDs</a:t>
            </a:r>
          </a:p>
        </p:txBody>
      </p:sp>
      <p:sp>
        <p:nvSpPr>
          <p:cNvPr id="30" name="Rounded Rectangle 29"/>
          <p:cNvSpPr/>
          <p:nvPr/>
        </p:nvSpPr>
        <p:spPr>
          <a:xfrm>
            <a:off x="7865800" y="2243135"/>
            <a:ext cx="2552707"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DVs/Checks/LR/SDs</a:t>
            </a:r>
          </a:p>
          <a:p>
            <a:pPr algn="ctr">
              <a:defRPr/>
            </a:pPr>
            <a:endParaRPr lang="en-US" sz="2000" dirty="0">
              <a:latin typeface="Franklin Gothic Book" panose="020B0503020102020204" pitchFamily="34" charset="0"/>
            </a:endParaRPr>
          </a:p>
        </p:txBody>
      </p:sp>
      <p:sp>
        <p:nvSpPr>
          <p:cNvPr id="33" name="Rounded Rectangle 32"/>
          <p:cNvSpPr/>
          <p:nvPr/>
        </p:nvSpPr>
        <p:spPr>
          <a:xfrm>
            <a:off x="3466576" y="3602036"/>
            <a:ext cx="2298700" cy="1008062"/>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RBCPB/RSPFCPB</a:t>
            </a:r>
          </a:p>
        </p:txBody>
      </p:sp>
      <p:sp>
        <p:nvSpPr>
          <p:cNvPr id="34" name="Rounded Rectangle 33"/>
          <p:cNvSpPr/>
          <p:nvPr/>
        </p:nvSpPr>
        <p:spPr>
          <a:xfrm>
            <a:off x="7162800" y="3602036"/>
            <a:ext cx="3945467" cy="1008062"/>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in Bank and Other Related Financial Transactions (RCB)</a:t>
            </a:r>
          </a:p>
        </p:txBody>
      </p:sp>
      <p:sp>
        <p:nvSpPr>
          <p:cNvPr id="35" name="Rounded Rectangle 34"/>
          <p:cNvSpPr/>
          <p:nvPr/>
        </p:nvSpPr>
        <p:spPr>
          <a:xfrm>
            <a:off x="3478220" y="5090056"/>
            <a:ext cx="2336800" cy="1223962"/>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SCBAA/SBCPB/ SSPFCPB</a:t>
            </a:r>
          </a:p>
          <a:p>
            <a:pPr algn="ctr">
              <a:defRPr/>
            </a:pPr>
            <a:endParaRPr lang="en-US" sz="2000" dirty="0">
              <a:latin typeface="Franklin Gothic Book" panose="020B0503020102020204" pitchFamily="34" charset="0"/>
            </a:endParaRPr>
          </a:p>
        </p:txBody>
      </p:sp>
      <p:sp>
        <p:nvSpPr>
          <p:cNvPr id="36" name="Rounded Rectangle 35"/>
          <p:cNvSpPr/>
          <p:nvPr/>
        </p:nvSpPr>
        <p:spPr>
          <a:xfrm>
            <a:off x="6805616" y="5090056"/>
            <a:ext cx="4946114" cy="1223963"/>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Statement of Receipts and Payments (SRP) </a:t>
            </a:r>
          </a:p>
          <a:p>
            <a:pPr algn="ctr">
              <a:defRPr/>
            </a:pPr>
            <a:r>
              <a:rPr lang="en-US" sz="2000" dirty="0">
                <a:latin typeface="Franklin Gothic Book" panose="020B0503020102020204" pitchFamily="34" charset="0"/>
              </a:rPr>
              <a:t>Notes to Financial Statements </a:t>
            </a:r>
          </a:p>
          <a:p>
            <a:pPr algn="ctr">
              <a:defRPr/>
            </a:pPr>
            <a:r>
              <a:rPr lang="en-US" sz="2000" dirty="0">
                <a:latin typeface="Franklin Gothic Book" panose="020B0503020102020204" pitchFamily="34" charset="0"/>
              </a:rPr>
              <a:t>Bank Reconciliation Statement</a:t>
            </a:r>
          </a:p>
          <a:p>
            <a:pPr algn="ctr">
              <a:defRPr/>
            </a:pPr>
            <a:endParaRPr lang="en-US" sz="2000" dirty="0">
              <a:latin typeface="Franklin Gothic Book" panose="020B0503020102020204" pitchFamily="34" charset="0"/>
            </a:endParaRPr>
          </a:p>
        </p:txBody>
      </p:sp>
      <p:sp>
        <p:nvSpPr>
          <p:cNvPr id="44" name="Right Arrow 43"/>
          <p:cNvSpPr/>
          <p:nvPr/>
        </p:nvSpPr>
        <p:spPr>
          <a:xfrm>
            <a:off x="1439333" y="2036761"/>
            <a:ext cx="1593855"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dirty="0">
                <a:latin typeface="Franklin Gothic Book" panose="020B0503020102020204" pitchFamily="34" charset="0"/>
              </a:rPr>
              <a:t>Documents/ Basis</a:t>
            </a:r>
          </a:p>
        </p:txBody>
      </p:sp>
      <p:sp>
        <p:nvSpPr>
          <p:cNvPr id="45" name="Right Arrow 44"/>
          <p:cNvSpPr/>
          <p:nvPr/>
        </p:nvSpPr>
        <p:spPr>
          <a:xfrm>
            <a:off x="1439333" y="3546473"/>
            <a:ext cx="1593855" cy="1063625"/>
          </a:xfrm>
          <a:prstGeom prst="rightArrow">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latin typeface="Franklin Gothic Book" panose="020B0503020102020204" pitchFamily="34" charset="0"/>
              </a:rPr>
              <a:t>Registry/ Register</a:t>
            </a:r>
          </a:p>
        </p:txBody>
      </p:sp>
      <p:sp>
        <p:nvSpPr>
          <p:cNvPr id="46" name="Right Arrow 45"/>
          <p:cNvSpPr/>
          <p:nvPr/>
        </p:nvSpPr>
        <p:spPr>
          <a:xfrm>
            <a:off x="1439333" y="5023379"/>
            <a:ext cx="1593855"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dirty="0">
                <a:latin typeface="Franklin Gothic Book" panose="020B0503020102020204" pitchFamily="34" charset="0"/>
              </a:rPr>
              <a:t>FS and Other Reports</a:t>
            </a:r>
          </a:p>
        </p:txBody>
      </p:sp>
      <p:cxnSp>
        <p:nvCxnSpPr>
          <p:cNvPr id="51" name="Straight Connector 50"/>
          <p:cNvCxnSpPr>
            <a:endCxn id="29" idx="0"/>
          </p:cNvCxnSpPr>
          <p:nvPr/>
        </p:nvCxnSpPr>
        <p:spPr>
          <a:xfrm>
            <a:off x="4637884" y="1776831"/>
            <a:ext cx="0" cy="46630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6" name="Straight Connector 55"/>
          <p:cNvCxnSpPr/>
          <p:nvPr/>
        </p:nvCxnSpPr>
        <p:spPr>
          <a:xfrm>
            <a:off x="9107490" y="1776831"/>
            <a:ext cx="0" cy="46630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Connector 56"/>
          <p:cNvCxnSpPr/>
          <p:nvPr/>
        </p:nvCxnSpPr>
        <p:spPr>
          <a:xfrm>
            <a:off x="4637884" y="2812730"/>
            <a:ext cx="2795" cy="287337"/>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8" name="Straight Connector 57"/>
          <p:cNvCxnSpPr/>
          <p:nvPr/>
        </p:nvCxnSpPr>
        <p:spPr>
          <a:xfrm>
            <a:off x="4627977" y="3100067"/>
            <a:ext cx="4473422" cy="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9" name="Straight Arrow Connector 58"/>
          <p:cNvCxnSpPr/>
          <p:nvPr/>
        </p:nvCxnSpPr>
        <p:spPr>
          <a:xfrm>
            <a:off x="4602644" y="3304801"/>
            <a:ext cx="0" cy="274001"/>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0" name="Straight Arrow Connector 59"/>
          <p:cNvCxnSpPr/>
          <p:nvPr/>
        </p:nvCxnSpPr>
        <p:spPr>
          <a:xfrm>
            <a:off x="9179556" y="3304801"/>
            <a:ext cx="27" cy="274002"/>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1" name="Straight Connector 60"/>
          <p:cNvCxnSpPr/>
          <p:nvPr/>
        </p:nvCxnSpPr>
        <p:spPr>
          <a:xfrm>
            <a:off x="4591050" y="3304801"/>
            <a:ext cx="4597400" cy="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2" name="Straight Connector 61"/>
          <p:cNvCxnSpPr/>
          <p:nvPr/>
        </p:nvCxnSpPr>
        <p:spPr>
          <a:xfrm flipH="1">
            <a:off x="6998638" y="3100067"/>
            <a:ext cx="2237" cy="20394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3" name="Straight Connector 62"/>
          <p:cNvCxnSpPr/>
          <p:nvPr/>
        </p:nvCxnSpPr>
        <p:spPr>
          <a:xfrm flipH="1">
            <a:off x="9101399" y="2823940"/>
            <a:ext cx="3176" cy="28581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8" name="Straight Arrow Connector 67"/>
          <p:cNvCxnSpPr/>
          <p:nvPr/>
        </p:nvCxnSpPr>
        <p:spPr>
          <a:xfrm>
            <a:off x="9183426" y="4660900"/>
            <a:ext cx="0" cy="397406"/>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9" name="Straight Arrow Connector 68"/>
          <p:cNvCxnSpPr/>
          <p:nvPr/>
        </p:nvCxnSpPr>
        <p:spPr>
          <a:xfrm>
            <a:off x="4615926" y="4629148"/>
            <a:ext cx="0" cy="434973"/>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5" name="Group 24"/>
          <p:cNvGrpSpPr/>
          <p:nvPr/>
        </p:nvGrpSpPr>
        <p:grpSpPr>
          <a:xfrm>
            <a:off x="0" y="6333294"/>
            <a:ext cx="12192001" cy="503134"/>
            <a:chOff x="-1" y="6265795"/>
            <a:chExt cx="12192001" cy="503134"/>
          </a:xfrm>
        </p:grpSpPr>
        <p:sp>
          <p:nvSpPr>
            <p:cNvPr id="31" name="Rectangle 30"/>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32"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285396926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par>
                                <p:cTn id="25" presetID="22" presetClass="entr" presetSubtype="1"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up)">
                                      <p:cBhvr>
                                        <p:cTn id="45" dur="500"/>
                                        <p:tgtEl>
                                          <p:spTgt spid="57"/>
                                        </p:tgtEl>
                                      </p:cBhvr>
                                    </p:animEffect>
                                  </p:childTnLst>
                                </p:cTn>
                              </p:par>
                              <p:par>
                                <p:cTn id="46" presetID="22" presetClass="entr" presetSubtype="1"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up)">
                                      <p:cBhvr>
                                        <p:cTn id="48" dur="500"/>
                                        <p:tgtEl>
                                          <p:spTgt spid="58"/>
                                        </p:tgtEl>
                                      </p:cBhvr>
                                    </p:animEffect>
                                  </p:childTnLst>
                                </p:cTn>
                              </p:par>
                              <p:par>
                                <p:cTn id="49" presetID="22" presetClass="entr" presetSubtype="1"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up)">
                                      <p:cBhvr>
                                        <p:cTn id="51" dur="500"/>
                                        <p:tgtEl>
                                          <p:spTgt spid="63"/>
                                        </p:tgtEl>
                                      </p:cBhvr>
                                    </p:animEffect>
                                  </p:childTnLst>
                                </p:cTn>
                              </p:par>
                              <p:par>
                                <p:cTn id="52" presetID="22" presetClass="entr" presetSubtype="1"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up)">
                                      <p:cBhvr>
                                        <p:cTn id="54" dur="500"/>
                                        <p:tgtEl>
                                          <p:spTgt spid="62"/>
                                        </p:tgtEl>
                                      </p:cBhvr>
                                    </p:animEffect>
                                  </p:childTnLst>
                                </p:cTn>
                              </p:par>
                              <p:par>
                                <p:cTn id="55" presetID="22" presetClass="entr" presetSubtype="1"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up)">
                                      <p:cBhvr>
                                        <p:cTn id="57" dur="500"/>
                                        <p:tgtEl>
                                          <p:spTgt spid="61"/>
                                        </p:tgtEl>
                                      </p:cBhvr>
                                    </p:animEffect>
                                  </p:childTnLst>
                                </p:cTn>
                              </p:par>
                              <p:par>
                                <p:cTn id="58" presetID="22" presetClass="entr" presetSubtype="1"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up)">
                                      <p:cBhvr>
                                        <p:cTn id="60" dur="500"/>
                                        <p:tgtEl>
                                          <p:spTgt spid="59"/>
                                        </p:tgtEl>
                                      </p:cBhvr>
                                    </p:animEffect>
                                  </p:childTnLst>
                                </p:cTn>
                              </p:par>
                              <p:par>
                                <p:cTn id="61" presetID="22" presetClass="entr" presetSubtype="1"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up)">
                                      <p:cBhvr>
                                        <p:cTn id="63" dur="500"/>
                                        <p:tgtEl>
                                          <p:spTgt spid="6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left)">
                                      <p:cBhvr>
                                        <p:cTn id="66" dur="500"/>
                                        <p:tgtEl>
                                          <p:spTgt spid="4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up)">
                                      <p:cBhvr>
                                        <p:cTn id="81" dur="500"/>
                                        <p:tgtEl>
                                          <p:spTgt spid="69"/>
                                        </p:tgtEl>
                                      </p:cBhvr>
                                    </p:animEffect>
                                  </p:childTnLst>
                                </p:cTn>
                              </p:par>
                              <p:par>
                                <p:cTn id="82" presetID="22" presetClass="entr" presetSubtype="1" fill="hold" nodeType="with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wipe(up)">
                                      <p:cBhvr>
                                        <p:cTn id="84" dur="500"/>
                                        <p:tgtEl>
                                          <p:spTgt spid="6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500" fill="hold"/>
                                        <p:tgtEl>
                                          <p:spTgt spid="35"/>
                                        </p:tgtEl>
                                        <p:attrNameLst>
                                          <p:attrName>ppt_w</p:attrName>
                                        </p:attrNameLst>
                                      </p:cBhvr>
                                      <p:tavLst>
                                        <p:tav tm="0">
                                          <p:val>
                                            <p:fltVal val="0"/>
                                          </p:val>
                                        </p:tav>
                                        <p:tav tm="100000">
                                          <p:val>
                                            <p:strVal val="#ppt_w"/>
                                          </p:val>
                                        </p:tav>
                                      </p:tavLst>
                                    </p:anim>
                                    <p:anim calcmode="lin" valueType="num">
                                      <p:cBhvr>
                                        <p:cTn id="91" dur="500" fill="hold"/>
                                        <p:tgtEl>
                                          <p:spTgt spid="35"/>
                                        </p:tgtEl>
                                        <p:attrNameLst>
                                          <p:attrName>ppt_h</p:attrName>
                                        </p:attrNameLst>
                                      </p:cBhvr>
                                      <p:tavLst>
                                        <p:tav tm="0">
                                          <p:val>
                                            <p:fltVal val="0"/>
                                          </p:val>
                                        </p:tav>
                                        <p:tav tm="100000">
                                          <p:val>
                                            <p:strVal val="#ppt_h"/>
                                          </p:val>
                                        </p:tav>
                                      </p:tavLst>
                                    </p:anim>
                                    <p:animEffect transition="in" filter="fade">
                                      <p:cBhvr>
                                        <p:cTn id="92" dur="500"/>
                                        <p:tgtEl>
                                          <p:spTgt spid="3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p:cTn id="95" dur="500" fill="hold"/>
                                        <p:tgtEl>
                                          <p:spTgt spid="36"/>
                                        </p:tgtEl>
                                        <p:attrNameLst>
                                          <p:attrName>ppt_w</p:attrName>
                                        </p:attrNameLst>
                                      </p:cBhvr>
                                      <p:tavLst>
                                        <p:tav tm="0">
                                          <p:val>
                                            <p:fltVal val="0"/>
                                          </p:val>
                                        </p:tav>
                                        <p:tav tm="100000">
                                          <p:val>
                                            <p:strVal val="#ppt_w"/>
                                          </p:val>
                                        </p:tav>
                                      </p:tavLst>
                                    </p:anim>
                                    <p:anim calcmode="lin" valueType="num">
                                      <p:cBhvr>
                                        <p:cTn id="96" dur="500" fill="hold"/>
                                        <p:tgtEl>
                                          <p:spTgt spid="36"/>
                                        </p:tgtEl>
                                        <p:attrNameLst>
                                          <p:attrName>ppt_h</p:attrName>
                                        </p:attrNameLst>
                                      </p:cBhvr>
                                      <p:tavLst>
                                        <p:tav tm="0">
                                          <p:val>
                                            <p:fltVal val="0"/>
                                          </p:val>
                                        </p:tav>
                                        <p:tav tm="100000">
                                          <p:val>
                                            <p:strVal val="#ppt_h"/>
                                          </p:val>
                                        </p:tav>
                                      </p:tavLst>
                                    </p:anim>
                                    <p:animEffect transition="in" filter="fade">
                                      <p:cBhvr>
                                        <p:cTn id="9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0" grpId="0" animBg="1"/>
      <p:bldP spid="33" grpId="0" animBg="1"/>
      <p:bldP spid="34" grpId="0" animBg="1"/>
      <p:bldP spid="35" grpId="0" animBg="1"/>
      <p:bldP spid="36" grpId="0" animBg="1"/>
      <p:bldP spid="44" grpId="0" animBg="1"/>
      <p:bldP spid="45" grpId="0" animBg="1"/>
      <p:bldP spid="4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3" name="TextBox 2"/>
          <p:cNvSpPr txBox="1"/>
          <p:nvPr/>
        </p:nvSpPr>
        <p:spPr>
          <a:xfrm>
            <a:off x="1304926" y="161925"/>
            <a:ext cx="9810750" cy="1323439"/>
          </a:xfrm>
          <a:prstGeom prst="rect">
            <a:avLst/>
          </a:prstGeom>
          <a:noFill/>
        </p:spPr>
        <p:txBody>
          <a:bodyPr wrap="square" rtlCol="0">
            <a:spAutoFit/>
          </a:bodyPr>
          <a:lstStyle/>
          <a:p>
            <a:pPr algn="ctr"/>
            <a:r>
              <a:rPr lang="en-US" sz="4000" b="1" dirty="0">
                <a:solidFill>
                  <a:schemeClr val="accent1">
                    <a:lumMod val="50000"/>
                  </a:schemeClr>
                </a:solidFill>
                <a:latin typeface="Franklin Gothic Book" panose="020B0503020102020204" pitchFamily="34" charset="0"/>
              </a:rPr>
              <a:t>RECEIPT/ISSUE/DISPOSITION OF PROPERTY AND EQUIPMENT/SUPPLIES AND MATERIALS</a:t>
            </a:r>
            <a:endParaRPr lang="en-PH" altLang="en-US" sz="4000" b="1" dirty="0">
              <a:solidFill>
                <a:schemeClr val="accent1">
                  <a:lumMod val="50000"/>
                </a:schemeClr>
              </a:solidFill>
              <a:latin typeface="Franklin Gothic Book" panose="020B0503020102020204" pitchFamily="34" charset="0"/>
            </a:endParaRPr>
          </a:p>
        </p:txBody>
      </p:sp>
      <p:sp>
        <p:nvSpPr>
          <p:cNvPr id="4" name="Right Arrow 3"/>
          <p:cNvSpPr/>
          <p:nvPr/>
        </p:nvSpPr>
        <p:spPr>
          <a:xfrm>
            <a:off x="1908839" y="1790326"/>
            <a:ext cx="2030674"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dirty="0">
                <a:latin typeface="Franklin Gothic Book" panose="020B0503020102020204" pitchFamily="34" charset="0"/>
              </a:rPr>
              <a:t>Documents/Basis</a:t>
            </a:r>
          </a:p>
        </p:txBody>
      </p:sp>
      <p:sp>
        <p:nvSpPr>
          <p:cNvPr id="5" name="Right Arrow 4"/>
          <p:cNvSpPr/>
          <p:nvPr/>
        </p:nvSpPr>
        <p:spPr>
          <a:xfrm>
            <a:off x="1908839" y="3388938"/>
            <a:ext cx="2030674" cy="1063625"/>
          </a:xfrm>
          <a:prstGeom prst="rightArrow">
            <a:avLst/>
          </a:prstGeom>
          <a:solidFill>
            <a:schemeClr val="accent2"/>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600" dirty="0">
                <a:latin typeface="Franklin Gothic Book" panose="020B0503020102020204" pitchFamily="34" charset="0"/>
              </a:rPr>
              <a:t>Records/Registry/ Register</a:t>
            </a:r>
          </a:p>
        </p:txBody>
      </p:sp>
      <p:sp>
        <p:nvSpPr>
          <p:cNvPr id="6" name="Right Arrow 5"/>
          <p:cNvSpPr/>
          <p:nvPr/>
        </p:nvSpPr>
        <p:spPr>
          <a:xfrm>
            <a:off x="1908839" y="5017713"/>
            <a:ext cx="2030673"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dirty="0">
                <a:latin typeface="Franklin Gothic Book" panose="020B0503020102020204" pitchFamily="34" charset="0"/>
              </a:rPr>
              <a:t>FS and Other Reports</a:t>
            </a:r>
          </a:p>
        </p:txBody>
      </p:sp>
      <p:sp>
        <p:nvSpPr>
          <p:cNvPr id="7" name="Rounded Rectangle 6"/>
          <p:cNvSpPr/>
          <p:nvPr/>
        </p:nvSpPr>
        <p:spPr>
          <a:xfrm>
            <a:off x="4650960" y="1870914"/>
            <a:ext cx="4812127" cy="847449"/>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latin typeface="Franklin Gothic Book" panose="020B0503020102020204" pitchFamily="34" charset="0"/>
              </a:rPr>
              <a:t>PR, PO, IAR, ARDPE/SM,</a:t>
            </a:r>
          </a:p>
          <a:p>
            <a:pPr algn="ctr"/>
            <a:r>
              <a:rPr lang="en-US" sz="2400" dirty="0">
                <a:latin typeface="Franklin Gothic Book" panose="020B0503020102020204" pitchFamily="34" charset="0"/>
              </a:rPr>
              <a:t>RIS, ICS, PAR ISDPE/SM</a:t>
            </a:r>
            <a:endParaRPr lang="en-US" sz="2400" dirty="0">
              <a:solidFill>
                <a:schemeClr val="bg1"/>
              </a:solidFill>
              <a:latin typeface="Franklin Gothic Book" panose="020B0503020102020204" pitchFamily="34" charset="0"/>
            </a:endParaRPr>
          </a:p>
        </p:txBody>
      </p:sp>
      <p:sp>
        <p:nvSpPr>
          <p:cNvPr id="8" name="Rounded Rectangle 7"/>
          <p:cNvSpPr/>
          <p:nvPr/>
        </p:nvSpPr>
        <p:spPr>
          <a:xfrm>
            <a:off x="4650960" y="3361952"/>
            <a:ext cx="4812127" cy="1081836"/>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2400" dirty="0">
                <a:latin typeface="Franklin Gothic Book" panose="020B0503020102020204" pitchFamily="34" charset="0"/>
              </a:rPr>
              <a:t>PEC/SC (for purchased item)</a:t>
            </a:r>
          </a:p>
          <a:p>
            <a:pPr algn="ctr"/>
            <a:r>
              <a:rPr lang="en-US" sz="2400" dirty="0">
                <a:latin typeface="Franklin Gothic Book" panose="020B0503020102020204" pitchFamily="34" charset="0"/>
              </a:rPr>
              <a:t>RDSM/RDPE (for donated item)</a:t>
            </a:r>
          </a:p>
        </p:txBody>
      </p:sp>
      <p:sp>
        <p:nvSpPr>
          <p:cNvPr id="9" name="Rounded Rectangle 8"/>
          <p:cNvSpPr/>
          <p:nvPr/>
        </p:nvSpPr>
        <p:spPr>
          <a:xfrm>
            <a:off x="4650959" y="5106613"/>
            <a:ext cx="4812127" cy="925887"/>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r>
              <a:rPr lang="en-US" sz="2400" dirty="0">
                <a:latin typeface="Franklin Gothic Book" panose="020B0503020102020204" pitchFamily="34" charset="0"/>
              </a:rPr>
              <a:t>RIPSM, RIDSM, RIPPE and RIDPE</a:t>
            </a:r>
            <a:endParaRPr lang="en-US" sz="2800" dirty="0">
              <a:latin typeface="Franklin Gothic Book" panose="020B0503020102020204" pitchFamily="34" charset="0"/>
            </a:endParaRPr>
          </a:p>
        </p:txBody>
      </p:sp>
      <p:cxnSp>
        <p:nvCxnSpPr>
          <p:cNvPr id="12" name="Straight Arrow Connector 11"/>
          <p:cNvCxnSpPr/>
          <p:nvPr/>
        </p:nvCxnSpPr>
        <p:spPr>
          <a:xfrm flipH="1">
            <a:off x="7057024" y="2750022"/>
            <a:ext cx="228" cy="586530"/>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endCxn id="9" idx="0"/>
          </p:cNvCxnSpPr>
          <p:nvPr/>
        </p:nvCxnSpPr>
        <p:spPr>
          <a:xfrm>
            <a:off x="7057022" y="4469188"/>
            <a:ext cx="1" cy="637425"/>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11" name="Group 10"/>
          <p:cNvGrpSpPr/>
          <p:nvPr/>
        </p:nvGrpSpPr>
        <p:grpSpPr>
          <a:xfrm>
            <a:off x="0" y="6333294"/>
            <a:ext cx="12192001" cy="503134"/>
            <a:chOff x="-1" y="6265795"/>
            <a:chExt cx="12192001" cy="503134"/>
          </a:xfrm>
        </p:grpSpPr>
        <p:sp>
          <p:nvSpPr>
            <p:cNvPr id="13" name="Rectangle 12"/>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346230908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5892"/>
          <a:stretch/>
        </p:blipFill>
        <p:spPr>
          <a:xfrm>
            <a:off x="-12527" y="1"/>
            <a:ext cx="5703519" cy="6858000"/>
          </a:xfrm>
          <a:prstGeom prst="rect">
            <a:avLst/>
          </a:prstGeom>
        </p:spPr>
      </p:pic>
      <p:sp>
        <p:nvSpPr>
          <p:cNvPr id="2" name="Rectangle 1"/>
          <p:cNvSpPr/>
          <p:nvPr/>
        </p:nvSpPr>
        <p:spPr>
          <a:xfrm>
            <a:off x="-12528" y="1"/>
            <a:ext cx="4508327" cy="6857999"/>
          </a:xfrm>
          <a:prstGeom prst="rect">
            <a:avLst/>
          </a:prstGeom>
          <a:solidFill>
            <a:srgbClr val="24496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8212676" y="0"/>
            <a:ext cx="3973286"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 name="Rectangle 3"/>
          <p:cNvSpPr/>
          <p:nvPr/>
        </p:nvSpPr>
        <p:spPr>
          <a:xfrm>
            <a:off x="4495800" y="0"/>
            <a:ext cx="3722914" cy="6858000"/>
          </a:xfrm>
          <a:prstGeom prst="rect">
            <a:avLst/>
          </a:prstGeom>
          <a:solidFill>
            <a:srgbClr val="2C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5812755" y="2425012"/>
            <a:ext cx="4828846" cy="1569660"/>
          </a:xfrm>
          <a:prstGeom prst="rect">
            <a:avLst/>
          </a:prstGeom>
          <a:noFill/>
          <a:ln w="9525" cap="rnd" cmpd="sng" algn="ctr">
            <a:noFill/>
            <a:prstDash val="solid"/>
          </a:ln>
          <a:effectLst/>
        </p:spPr>
        <p:txBody>
          <a:bodyPr wrap="square" anchor="ctr">
            <a:spAutoFit/>
          </a:bodyPr>
          <a:lstStyle/>
          <a:p>
            <a:pPr algn="ctr"/>
            <a:r>
              <a:rPr lang="en-US" sz="2400" dirty="0">
                <a:solidFill>
                  <a:schemeClr val="bg1"/>
                </a:solidFill>
              </a:rPr>
              <a:t>“If I cannot do great things, I can do small things in a great way”</a:t>
            </a:r>
          </a:p>
          <a:p>
            <a:pPr algn="ctr"/>
            <a:br>
              <a:rPr lang="en-US" sz="2400" dirty="0">
                <a:solidFill>
                  <a:schemeClr val="bg1"/>
                </a:solidFill>
              </a:rPr>
            </a:br>
            <a:r>
              <a:rPr lang="en-US" sz="2400" dirty="0">
                <a:solidFill>
                  <a:schemeClr val="bg1"/>
                </a:solidFill>
              </a:rPr>
              <a:t>― Martin Luther King Jr.</a:t>
            </a:r>
            <a:endParaRPr lang="id-ID" sz="2400" dirty="0">
              <a:solidFill>
                <a:schemeClr val="bg1"/>
              </a:solidFill>
            </a:endParaRPr>
          </a:p>
        </p:txBody>
      </p:sp>
      <p:grpSp>
        <p:nvGrpSpPr>
          <p:cNvPr id="8" name="Group 7"/>
          <p:cNvGrpSpPr/>
          <p:nvPr/>
        </p:nvGrpSpPr>
        <p:grpSpPr>
          <a:xfrm>
            <a:off x="0" y="6333294"/>
            <a:ext cx="12192001" cy="503134"/>
            <a:chOff x="-1" y="6265795"/>
            <a:chExt cx="12192001" cy="503134"/>
          </a:xfrm>
        </p:grpSpPr>
        <p:sp>
          <p:nvSpPr>
            <p:cNvPr id="9" name="Rectangle 8"/>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2" descr="Image result for co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Financial Transactions of the SK </a:t>
              </a:r>
            </a:p>
          </p:txBody>
        </p:sp>
      </p:grpSp>
    </p:spTree>
    <p:extLst>
      <p:ext uri="{BB962C8B-B14F-4D97-AF65-F5344CB8AC3E}">
        <p14:creationId xmlns:p14="http://schemas.microsoft.com/office/powerpoint/2010/main" val="4194620772"/>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000"/>
                            </p:stCondLst>
                            <p:childTnLst>
                              <p:par>
                                <p:cTn id="24" presetID="2" presetClass="entr" presetSubtype="4" fill="hold" nodeType="afterEffect">
                                  <p:stCondLst>
                                    <p:cond delay="0"/>
                                  </p:stCondLst>
                                  <p:iterate type="lt">
                                    <p:tmPct val="0"/>
                                  </p:iterate>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iterate type="lt">
                                    <p:tmPct val="0"/>
                                  </p:iterate>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mph" presetSubtype="0" grpId="0" nodeType="afterEffect">
                                  <p:stCondLst>
                                    <p:cond delay="0"/>
                                  </p:stCondLst>
                                  <p:iterate type="lt">
                                    <p:tmAbs val="25"/>
                                  </p:iterate>
                                  <p:childTnLst>
                                    <p:set>
                                      <p:cBhvr override="childStyle">
                                        <p:cTn id="35" dur="3500"/>
                                        <p:tgtEl>
                                          <p:spTgt spid="6">
                                            <p:txEl>
                                              <p:pRg st="0" end="0"/>
                                            </p:txEl>
                                          </p:spTgt>
                                        </p:tgtEl>
                                        <p:attrNameLst>
                                          <p:attrName>style.fontWeight</p:attrName>
                                        </p:attrNameLst>
                                      </p:cBhvr>
                                      <p:to>
                                        <p:strVal val="bold"/>
                                      </p:to>
                                    </p:set>
                                  </p:childTnLst>
                                </p:cTn>
                              </p:par>
                            </p:childTnLst>
                          </p:cTn>
                        </p:par>
                        <p:par>
                          <p:cTn id="36" fill="hold">
                            <p:stCondLst>
                              <p:cond delay="7300"/>
                            </p:stCondLst>
                            <p:childTnLst>
                              <p:par>
                                <p:cTn id="37" presetID="15" presetClass="emph" presetSubtype="0" grpId="0" nodeType="afterEffect">
                                  <p:stCondLst>
                                    <p:cond delay="0"/>
                                  </p:stCondLst>
                                  <p:iterate type="lt">
                                    <p:tmAbs val="25"/>
                                  </p:iterate>
                                  <p:childTnLst>
                                    <p:set>
                                      <p:cBhvr override="childStyle">
                                        <p:cTn id="38" dur="3500"/>
                                        <p:tgtEl>
                                          <p:spTgt spid="6">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716000" cy="6858000"/>
          </a:xfrm>
          <a:prstGeom prst="rect">
            <a:avLst/>
          </a:prstGeom>
        </p:spPr>
      </p:pic>
      <p:sp>
        <p:nvSpPr>
          <p:cNvPr id="12" name="Rectangle 11"/>
          <p:cNvSpPr/>
          <p:nvPr/>
        </p:nvSpPr>
        <p:spPr>
          <a:xfrm>
            <a:off x="-711203" y="-2402840"/>
            <a:ext cx="14427203" cy="9260840"/>
          </a:xfrm>
          <a:prstGeom prst="rect">
            <a:avLst/>
          </a:prstGeom>
          <a:gradFill flip="none" rotWithShape="1">
            <a:gsLst>
              <a:gs pos="18000">
                <a:srgbClr val="24496E">
                  <a:shade val="30000"/>
                  <a:satMod val="115000"/>
                  <a:alpha val="30000"/>
                </a:srgbClr>
              </a:gs>
              <a:gs pos="91000">
                <a:srgbClr val="24496E">
                  <a:shade val="67500"/>
                  <a:satMod val="115000"/>
                </a:srgbClr>
              </a:gs>
              <a:gs pos="100000">
                <a:srgbClr val="24496E">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Title 1"/>
          <p:cNvSpPr txBox="1">
            <a:spLocks/>
          </p:cNvSpPr>
          <p:nvPr/>
        </p:nvSpPr>
        <p:spPr>
          <a:xfrm>
            <a:off x="304798" y="1789547"/>
            <a:ext cx="6197600" cy="16394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800" dirty="0">
                <a:gradFill flip="none" rotWithShape="1">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tileRect/>
                </a:gradFill>
                <a:latin typeface="Avenir LT Std 55 Roman" panose="020B0503020203020204" pitchFamily="34" charset="0"/>
                <a:ea typeface="Gadugi" panose="020B0502040204020203" pitchFamily="34" charset="0"/>
                <a:cs typeface="Arial" panose="020B0604020202020204" pitchFamily="34" charset="0"/>
              </a:rPr>
              <a:t>THANK YOU!</a:t>
            </a:r>
          </a:p>
        </p:txBody>
      </p:sp>
    </p:spTree>
    <p:extLst>
      <p:ext uri="{BB962C8B-B14F-4D97-AF65-F5344CB8AC3E}">
        <p14:creationId xmlns:p14="http://schemas.microsoft.com/office/powerpoint/2010/main" val="160256734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par>
                          <p:cTn id="13" fill="hold">
                            <p:stCondLst>
                              <p:cond delay="1750"/>
                            </p:stCondLst>
                            <p:childTnLst>
                              <p:par>
                                <p:cTn id="14" presetID="42" presetClass="entr" presetSubtype="0" fill="hold" grpId="0" nodeType="afterEffect">
                                  <p:stCondLst>
                                    <p:cond delay="0"/>
                                  </p:stCondLst>
                                  <p:iterate type="lt">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34" presetClass="emph" presetSubtype="0" fill="hold" grpId="1"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1"/>
                                        </p:tgtEl>
                                        <p:attrNameLst>
                                          <p:attrName>ppt_x</p:attrName>
                                          <p:attrName>ppt_y</p:attrName>
                                        </p:attrNameLst>
                                      </p:cBhvr>
                                    </p:animMotion>
                                    <p:animRot by="1500000">
                                      <p:cBhvr>
                                        <p:cTn id="22" dur="125" fill="hold">
                                          <p:stCondLst>
                                            <p:cond delay="0"/>
                                          </p:stCondLst>
                                        </p:cTn>
                                        <p:tgtEl>
                                          <p:spTgt spid="11"/>
                                        </p:tgtEl>
                                        <p:attrNameLst>
                                          <p:attrName>r</p:attrName>
                                        </p:attrNameLst>
                                      </p:cBhvr>
                                    </p:animRot>
                                    <p:animRot by="-1500000">
                                      <p:cBhvr>
                                        <p:cTn id="23" dur="125" fill="hold">
                                          <p:stCondLst>
                                            <p:cond delay="125"/>
                                          </p:stCondLst>
                                        </p:cTn>
                                        <p:tgtEl>
                                          <p:spTgt spid="11"/>
                                        </p:tgtEl>
                                        <p:attrNameLst>
                                          <p:attrName>r</p:attrName>
                                        </p:attrNameLst>
                                      </p:cBhvr>
                                    </p:animRot>
                                    <p:animRot by="-1500000">
                                      <p:cBhvr>
                                        <p:cTn id="24" dur="125" fill="hold">
                                          <p:stCondLst>
                                            <p:cond delay="250"/>
                                          </p:stCondLst>
                                        </p:cTn>
                                        <p:tgtEl>
                                          <p:spTgt spid="11"/>
                                        </p:tgtEl>
                                        <p:attrNameLst>
                                          <p:attrName>r</p:attrName>
                                        </p:attrNameLst>
                                      </p:cBhvr>
                                    </p:animRot>
                                    <p:animRot by="1500000">
                                      <p:cBhvr>
                                        <p:cTn id="25"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1"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0"/>
            <a:ext cx="12192000" cy="6861720"/>
          </a:xfrm>
          <a:prstGeom prst="rect">
            <a:avLst/>
          </a:prstGeom>
        </p:spPr>
      </p:pic>
      <p:sp>
        <p:nvSpPr>
          <p:cNvPr id="2" name="Rectangle 1"/>
          <p:cNvSpPr/>
          <p:nvPr/>
        </p:nvSpPr>
        <p:spPr>
          <a:xfrm>
            <a:off x="-1" y="1"/>
            <a:ext cx="12192001" cy="6858000"/>
          </a:xfrm>
          <a:prstGeom prst="rect">
            <a:avLst/>
          </a:prstGeom>
          <a:solidFill>
            <a:srgbClr val="24496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a:off x="-2" y="-3721"/>
            <a:ext cx="12192001" cy="6858000"/>
          </a:xfrm>
          <a:prstGeom prst="rect">
            <a:avLst/>
          </a:prstGeom>
          <a:gradFill>
            <a:gsLst>
              <a:gs pos="18000">
                <a:srgbClr val="24496E">
                  <a:shade val="30000"/>
                  <a:satMod val="115000"/>
                  <a:alpha val="30000"/>
                </a:srgbClr>
              </a:gs>
              <a:gs pos="79000">
                <a:srgbClr val="24496E">
                  <a:shade val="67500"/>
                  <a:satMod val="115000"/>
                </a:srgbClr>
              </a:gs>
              <a:gs pos="100000">
                <a:srgbClr val="24496E">
                  <a:shade val="100000"/>
                  <a:satMod val="115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9" name="Group 8"/>
          <p:cNvGrpSpPr/>
          <p:nvPr/>
        </p:nvGrpSpPr>
        <p:grpSpPr>
          <a:xfrm>
            <a:off x="638828" y="751562"/>
            <a:ext cx="10915238" cy="5010411"/>
            <a:chOff x="491495" y="291232"/>
            <a:chExt cx="11209903" cy="6275538"/>
          </a:xfrm>
          <a:solidFill>
            <a:schemeClr val="bg1">
              <a:lumMod val="85000"/>
            </a:schemeClr>
          </a:solidFill>
        </p:grpSpPr>
        <p:sp>
          <p:nvSpPr>
            <p:cNvPr id="3" name="Rectangle 2"/>
            <p:cNvSpPr/>
            <p:nvPr/>
          </p:nvSpPr>
          <p:spPr>
            <a:xfrm>
              <a:off x="491496" y="291232"/>
              <a:ext cx="109753" cy="6275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11591644" y="291232"/>
              <a:ext cx="109753" cy="6275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rot="16200000">
              <a:off x="6041570" y="-5258843"/>
              <a:ext cx="109753" cy="11209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p:cNvSpPr/>
            <p:nvPr/>
          </p:nvSpPr>
          <p:spPr>
            <a:xfrm rot="16200000">
              <a:off x="2611602" y="4343323"/>
              <a:ext cx="103340" cy="43435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p:cNvSpPr/>
            <p:nvPr/>
          </p:nvSpPr>
          <p:spPr>
            <a:xfrm rot="16200000">
              <a:off x="9368197" y="4343323"/>
              <a:ext cx="103340" cy="43435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11" name="Title 1"/>
          <p:cNvSpPr txBox="1">
            <a:spLocks/>
          </p:cNvSpPr>
          <p:nvPr/>
        </p:nvSpPr>
        <p:spPr>
          <a:xfrm>
            <a:off x="2997199" y="2018146"/>
            <a:ext cx="6197600" cy="16394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6000" b="1" dirty="0">
                <a:gradFill flip="none" rotWithShape="1">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tileRect/>
                </a:gradFill>
                <a:latin typeface="Franklin Gothic Heavy" panose="020B0903020102020204" pitchFamily="34" charset="0"/>
                <a:ea typeface="Gadugi" panose="020B0502040204020203" pitchFamily="34" charset="0"/>
                <a:cs typeface="Arial" panose="020B0604020202020204" pitchFamily="34" charset="0"/>
              </a:rPr>
              <a:t>THANK YOU</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206" y="4144276"/>
            <a:ext cx="2345348" cy="2345348"/>
          </a:xfrm>
          <a:prstGeom prst="rect">
            <a:avLst/>
          </a:prstGeom>
        </p:spPr>
      </p:pic>
    </p:spTree>
    <p:extLst>
      <p:ext uri="{BB962C8B-B14F-4D97-AF65-F5344CB8AC3E}">
        <p14:creationId xmlns:p14="http://schemas.microsoft.com/office/powerpoint/2010/main" val="3114625107"/>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16329" y="-5243"/>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Rectangle 21"/>
          <p:cNvSpPr>
            <a:spLocks noChangeArrowheads="1"/>
          </p:cNvSpPr>
          <p:nvPr/>
        </p:nvSpPr>
        <p:spPr bwMode="auto">
          <a:xfrm>
            <a:off x="761828" y="1641132"/>
            <a:ext cx="7005197" cy="444801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a:lnSpc>
                <a:spcPct val="150000"/>
              </a:lnSpc>
              <a:buAutoNum type="arabicPeriod"/>
            </a:pPr>
            <a:r>
              <a:rPr lang="en-PH" altLang="en-US" sz="3200" dirty="0">
                <a:latin typeface="+mn-lt"/>
              </a:rPr>
              <a:t>Formulate the CBYDP and ABYIP</a:t>
            </a:r>
          </a:p>
          <a:p>
            <a:pPr marL="514350" indent="-514350">
              <a:lnSpc>
                <a:spcPct val="150000"/>
              </a:lnSpc>
              <a:buFontTx/>
              <a:buAutoNum type="arabicPeriod"/>
            </a:pPr>
            <a:r>
              <a:rPr lang="en-PH" altLang="en-US" sz="3200" dirty="0">
                <a:latin typeface="+mn-lt"/>
              </a:rPr>
              <a:t>Approve the annual and supplemental  SK budget</a:t>
            </a:r>
          </a:p>
          <a:p>
            <a:pPr marL="514350" indent="-514350">
              <a:lnSpc>
                <a:spcPct val="150000"/>
              </a:lnSpc>
              <a:buFontTx/>
              <a:buAutoNum type="arabicPeriod"/>
            </a:pPr>
            <a:r>
              <a:rPr lang="en-PH" altLang="en-US" sz="3200" dirty="0">
                <a:latin typeface="+mn-lt"/>
              </a:rPr>
              <a:t>Promulgate resolutions to carry out  SK objectives in accordance with the CBYDP and the IRR of RA 10742</a:t>
            </a:r>
            <a:endParaRPr lang="id-ID" altLang="en-US" sz="3200" dirty="0">
              <a:latin typeface="+mn-lt"/>
            </a:endParaRPr>
          </a:p>
        </p:txBody>
      </p:sp>
    </p:spTree>
    <p:extLst>
      <p:ext uri="{BB962C8B-B14F-4D97-AF65-F5344CB8AC3E}">
        <p14:creationId xmlns:p14="http://schemas.microsoft.com/office/powerpoint/2010/main" val="35180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 calcmode="lin" valueType="num">
                                      <p:cBhvr>
                                        <p:cTn id="10" dur="25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1" dur="25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2" dur="250"/>
                                        <p:tgtEl>
                                          <p:spTgt spid="20">
                                            <p:txEl>
                                              <p:pRg st="0" end="0"/>
                                            </p:txEl>
                                          </p:spTgt>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 calcmode="lin" valueType="num">
                                      <p:cBhvr>
                                        <p:cTn id="15" dur="250" fill="hold"/>
                                        <p:tgtEl>
                                          <p:spTgt spid="20">
                                            <p:txEl>
                                              <p:pRg st="1" end="1"/>
                                            </p:txEl>
                                          </p:spTgt>
                                        </p:tgtEl>
                                        <p:attrNameLst>
                                          <p:attrName>ppt_w</p:attrName>
                                        </p:attrNameLst>
                                      </p:cBhvr>
                                      <p:tavLst>
                                        <p:tav tm="0">
                                          <p:val>
                                            <p:fltVal val="0"/>
                                          </p:val>
                                        </p:tav>
                                        <p:tav tm="100000">
                                          <p:val>
                                            <p:strVal val="#ppt_w"/>
                                          </p:val>
                                        </p:tav>
                                      </p:tavLst>
                                    </p:anim>
                                    <p:anim calcmode="lin" valueType="num">
                                      <p:cBhvr>
                                        <p:cTn id="16" dur="25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17" dur="250"/>
                                        <p:tgtEl>
                                          <p:spTgt spid="20">
                                            <p:txEl>
                                              <p:pRg st="1" end="1"/>
                                            </p:txEl>
                                          </p:spTgt>
                                        </p:tgtEl>
                                      </p:cBhvr>
                                    </p:animEffect>
                                  </p:childTnLst>
                                </p:cTn>
                              </p:par>
                              <p:par>
                                <p:cTn id="18" presetID="2" presetClass="entr" presetSubtype="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0-#ppt_h/2"/>
                                          </p:val>
                                        </p:tav>
                                        <p:tav tm="100000">
                                          <p:val>
                                            <p:strVal val="#ppt_y"/>
                                          </p:val>
                                        </p:tav>
                                      </p:tavLst>
                                    </p:anim>
                                  </p:childTnLst>
                                </p:cTn>
                              </p:par>
                              <p:par>
                                <p:cTn id="22" presetID="22" presetClass="entr" presetSubtype="2"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childTnLst>
                                </p:cTn>
                              </p:par>
                              <p:par>
                                <p:cTn id="37" presetID="2" presetClass="exit" presetSubtype="4" fill="hold" grpId="1" nodeType="withEffect">
                                  <p:stCondLst>
                                    <p:cond delay="0"/>
                                  </p:stCondLst>
                                  <p:childTnLst>
                                    <p:anim calcmode="lin" valueType="num">
                                      <p:cBhvr additive="base">
                                        <p:cTn id="38" dur="500"/>
                                        <p:tgtEl>
                                          <p:spTgt spid="26"/>
                                        </p:tgtEl>
                                        <p:attrNameLst>
                                          <p:attrName>ppt_x</p:attrName>
                                        </p:attrNameLst>
                                      </p:cBhvr>
                                      <p:tavLst>
                                        <p:tav tm="0">
                                          <p:val>
                                            <p:strVal val="ppt_x"/>
                                          </p:val>
                                        </p:tav>
                                        <p:tav tm="100000">
                                          <p:val>
                                            <p:strVal val="ppt_x"/>
                                          </p:val>
                                        </p:tav>
                                      </p:tavLst>
                                    </p:anim>
                                    <p:anim calcmode="lin" valueType="num">
                                      <p:cBhvr additive="base">
                                        <p:cTn id="39" dur="500"/>
                                        <p:tgtEl>
                                          <p:spTgt spid="26"/>
                                        </p:tgtEl>
                                        <p:attrNameLst>
                                          <p:attrName>ppt_y</p:attrName>
                                        </p:attrNameLst>
                                      </p:cBhvr>
                                      <p:tavLst>
                                        <p:tav tm="0">
                                          <p:val>
                                            <p:strVal val="ppt_y"/>
                                          </p:val>
                                        </p:tav>
                                        <p:tav tm="100000">
                                          <p:val>
                                            <p:strVal val="1+ppt_h/2"/>
                                          </p:val>
                                        </p:tav>
                                      </p:tavLst>
                                    </p:anim>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build="p"/>
      <p:bldP spid="26" grpId="0" animBg="1"/>
      <p:bldP spid="26" grpId="1" animBg="1"/>
      <p:bldP spid="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ectangle 20"/>
          <p:cNvSpPr>
            <a:spLocks noChangeArrowheads="1"/>
          </p:cNvSpPr>
          <p:nvPr/>
        </p:nvSpPr>
        <p:spPr bwMode="auto">
          <a:xfrm>
            <a:off x="761828" y="1641132"/>
            <a:ext cx="6914835" cy="444801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44500" indent="-444500">
              <a:lnSpc>
                <a:spcPct val="150000"/>
              </a:lnSpc>
            </a:pPr>
            <a:r>
              <a:rPr lang="en-PH" altLang="en-US" sz="3200" dirty="0">
                <a:latin typeface="+mn-lt"/>
              </a:rPr>
              <a:t>4. Initiate and implement youth PPAs to promote the general welfare, </a:t>
            </a:r>
            <a:r>
              <a:rPr lang="en-PH" altLang="en-US" sz="3200" dirty="0" err="1">
                <a:latin typeface="+mn-lt"/>
              </a:rPr>
              <a:t>devt</a:t>
            </a:r>
            <a:r>
              <a:rPr lang="en-PH" altLang="en-US" sz="3200" dirty="0">
                <a:latin typeface="+mn-lt"/>
              </a:rPr>
              <a:t>. and empowerment of the youth</a:t>
            </a:r>
          </a:p>
          <a:p>
            <a:pPr marL="444500" indent="-444500">
              <a:lnSpc>
                <a:spcPct val="150000"/>
              </a:lnSpc>
            </a:pPr>
            <a:r>
              <a:rPr lang="en-PH" altLang="en-US" sz="3200" dirty="0">
                <a:latin typeface="+mn-lt"/>
              </a:rPr>
              <a:t>5. Hold fund-raising activities in line with the CBYDP </a:t>
            </a:r>
            <a:endParaRPr lang="id-ID" altLang="en-US" sz="3200" dirty="0">
              <a:latin typeface="+mn-lt"/>
            </a:endParaRPr>
          </a:p>
          <a:p>
            <a:pPr marL="444500" indent="-444500">
              <a:lnSpc>
                <a:spcPct val="150000"/>
              </a:lnSpc>
            </a:pPr>
            <a:r>
              <a:rPr lang="en-PH" altLang="en-US" sz="3200" dirty="0">
                <a:latin typeface="+mn-lt"/>
              </a:rPr>
              <a:t>6. Create regular or special committees</a:t>
            </a:r>
            <a:endParaRPr lang="id-ID" altLang="en-US" sz="3200" dirty="0">
              <a:latin typeface="+mn-lt"/>
            </a:endParaRPr>
          </a:p>
        </p:txBody>
      </p:sp>
    </p:spTree>
    <p:extLst>
      <p:ext uri="{BB962C8B-B14F-4D97-AF65-F5344CB8AC3E}">
        <p14:creationId xmlns:p14="http://schemas.microsoft.com/office/powerpoint/2010/main" val="2731200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 calcmode="lin" valueType="num">
                                      <p:cBhvr additive="base">
                                        <p:cTn id="1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 calcmode="lin" valueType="num">
                                      <p:cBhvr additive="base">
                                        <p:cTn id="22" dur="5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 calcmode="lin" valueType="num">
                                      <p:cBhvr additive="base">
                                        <p:cTn id="28" dur="5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nodeType="clickEffect">
                                  <p:stCondLst>
                                    <p:cond delay="0"/>
                                  </p:stCondLst>
                                  <p:childTnLst>
                                    <p:anim calcmode="lin" valueType="num">
                                      <p:cBhvr additive="base">
                                        <p:cTn id="33" dur="500"/>
                                        <p:tgtEl>
                                          <p:spTgt spid="21">
                                            <p:txEl>
                                              <p:pRg st="0" end="0"/>
                                            </p:txEl>
                                          </p:spTgt>
                                        </p:tgtEl>
                                        <p:attrNameLst>
                                          <p:attrName>ppt_x</p:attrName>
                                        </p:attrNameLst>
                                      </p:cBhvr>
                                      <p:tavLst>
                                        <p:tav tm="0">
                                          <p:val>
                                            <p:strVal val="ppt_x"/>
                                          </p:val>
                                        </p:tav>
                                        <p:tav tm="100000">
                                          <p:val>
                                            <p:strVal val="0-ppt_w/2"/>
                                          </p:val>
                                        </p:tav>
                                      </p:tavLst>
                                    </p:anim>
                                    <p:anim calcmode="lin" valueType="num">
                                      <p:cBhvr additive="base">
                                        <p:cTn id="34" dur="500"/>
                                        <p:tgtEl>
                                          <p:spTgt spid="21">
                                            <p:txEl>
                                              <p:pRg st="0" end="0"/>
                                            </p:txEl>
                                          </p:spTgt>
                                        </p:tgtEl>
                                        <p:attrNameLst>
                                          <p:attrName>ppt_y</p:attrName>
                                        </p:attrNameLst>
                                      </p:cBhvr>
                                      <p:tavLst>
                                        <p:tav tm="0">
                                          <p:val>
                                            <p:strVal val="ppt_y"/>
                                          </p:val>
                                        </p:tav>
                                        <p:tav tm="100000">
                                          <p:val>
                                            <p:strVal val="ppt_y"/>
                                          </p:val>
                                        </p:tav>
                                      </p:tavLst>
                                    </p:anim>
                                    <p:set>
                                      <p:cBhvr>
                                        <p:cTn id="35" dur="1" fill="hold">
                                          <p:stCondLst>
                                            <p:cond delay="499"/>
                                          </p:stCondLst>
                                        </p:cTn>
                                        <p:tgtEl>
                                          <p:spTgt spid="21">
                                            <p:txEl>
                                              <p:pRg st="0" end="0"/>
                                            </p:txEl>
                                          </p:spTgt>
                                        </p:tgtEl>
                                        <p:attrNameLst>
                                          <p:attrName>style.visibility</p:attrName>
                                        </p:attrNameLst>
                                      </p:cBhvr>
                                      <p:to>
                                        <p:strVal val="hidden"/>
                                      </p:to>
                                    </p:set>
                                  </p:childTnLst>
                                </p:cTn>
                              </p:par>
                              <p:par>
                                <p:cTn id="36" presetID="2" presetClass="exit" presetSubtype="8" fill="hold" nodeType="withEffect">
                                  <p:stCondLst>
                                    <p:cond delay="0"/>
                                  </p:stCondLst>
                                  <p:childTnLst>
                                    <p:anim calcmode="lin" valueType="num">
                                      <p:cBhvr additive="base">
                                        <p:cTn id="37" dur="500"/>
                                        <p:tgtEl>
                                          <p:spTgt spid="21">
                                            <p:txEl>
                                              <p:pRg st="1" end="1"/>
                                            </p:txEl>
                                          </p:spTgt>
                                        </p:tgtEl>
                                        <p:attrNameLst>
                                          <p:attrName>ppt_x</p:attrName>
                                        </p:attrNameLst>
                                      </p:cBhvr>
                                      <p:tavLst>
                                        <p:tav tm="0">
                                          <p:val>
                                            <p:strVal val="ppt_x"/>
                                          </p:val>
                                        </p:tav>
                                        <p:tav tm="100000">
                                          <p:val>
                                            <p:strVal val="0-ppt_w/2"/>
                                          </p:val>
                                        </p:tav>
                                      </p:tavLst>
                                    </p:anim>
                                    <p:anim calcmode="lin" valueType="num">
                                      <p:cBhvr additive="base">
                                        <p:cTn id="38" dur="500"/>
                                        <p:tgtEl>
                                          <p:spTgt spid="21">
                                            <p:txEl>
                                              <p:pRg st="1" end="1"/>
                                            </p:txEl>
                                          </p:spTgt>
                                        </p:tgtEl>
                                        <p:attrNameLst>
                                          <p:attrName>ppt_y</p:attrName>
                                        </p:attrNameLst>
                                      </p:cBhvr>
                                      <p:tavLst>
                                        <p:tav tm="0">
                                          <p:val>
                                            <p:strVal val="ppt_y"/>
                                          </p:val>
                                        </p:tav>
                                        <p:tav tm="100000">
                                          <p:val>
                                            <p:strVal val="ppt_y"/>
                                          </p:val>
                                        </p:tav>
                                      </p:tavLst>
                                    </p:anim>
                                    <p:set>
                                      <p:cBhvr>
                                        <p:cTn id="39" dur="1" fill="hold">
                                          <p:stCondLst>
                                            <p:cond delay="499"/>
                                          </p:stCondLst>
                                        </p:cTn>
                                        <p:tgtEl>
                                          <p:spTgt spid="21">
                                            <p:txEl>
                                              <p:pRg st="1" end="1"/>
                                            </p:txEl>
                                          </p:spTgt>
                                        </p:tgtEl>
                                        <p:attrNameLst>
                                          <p:attrName>style.visibility</p:attrName>
                                        </p:attrNameLst>
                                      </p:cBhvr>
                                      <p:to>
                                        <p:strVal val="hidden"/>
                                      </p:to>
                                    </p:set>
                                  </p:childTnLst>
                                </p:cTn>
                              </p:par>
                              <p:par>
                                <p:cTn id="40" presetID="2" presetClass="exit" presetSubtype="8" fill="hold" nodeType="withEffect">
                                  <p:stCondLst>
                                    <p:cond delay="0"/>
                                  </p:stCondLst>
                                  <p:childTnLst>
                                    <p:anim calcmode="lin" valueType="num">
                                      <p:cBhvr additive="base">
                                        <p:cTn id="41" dur="500"/>
                                        <p:tgtEl>
                                          <p:spTgt spid="21">
                                            <p:txEl>
                                              <p:pRg st="2" end="2"/>
                                            </p:txEl>
                                          </p:spTgt>
                                        </p:tgtEl>
                                        <p:attrNameLst>
                                          <p:attrName>ppt_x</p:attrName>
                                        </p:attrNameLst>
                                      </p:cBhvr>
                                      <p:tavLst>
                                        <p:tav tm="0">
                                          <p:val>
                                            <p:strVal val="ppt_x"/>
                                          </p:val>
                                        </p:tav>
                                        <p:tav tm="100000">
                                          <p:val>
                                            <p:strVal val="0-ppt_w/2"/>
                                          </p:val>
                                        </p:tav>
                                      </p:tavLst>
                                    </p:anim>
                                    <p:anim calcmode="lin" valueType="num">
                                      <p:cBhvr additive="base">
                                        <p:cTn id="42" dur="500"/>
                                        <p:tgtEl>
                                          <p:spTgt spid="21">
                                            <p:txEl>
                                              <p:pRg st="2" end="2"/>
                                            </p:txEl>
                                          </p:spTgt>
                                        </p:tgtEl>
                                        <p:attrNameLst>
                                          <p:attrName>ppt_y</p:attrName>
                                        </p:attrNameLst>
                                      </p:cBhvr>
                                      <p:tavLst>
                                        <p:tav tm="0">
                                          <p:val>
                                            <p:strVal val="ppt_y"/>
                                          </p:val>
                                        </p:tav>
                                        <p:tav tm="100000">
                                          <p:val>
                                            <p:strVal val="ppt_y"/>
                                          </p:val>
                                        </p:tav>
                                      </p:tavLst>
                                    </p:anim>
                                    <p:set>
                                      <p:cBhvr>
                                        <p:cTn id="43" dur="1" fill="hold">
                                          <p:stCondLst>
                                            <p:cond delay="499"/>
                                          </p:stCondLst>
                                        </p:cTn>
                                        <p:tgtEl>
                                          <p:spTgt spid="21">
                                            <p:txEl>
                                              <p:pRg st="2" end="2"/>
                                            </p:txEl>
                                          </p:spTgt>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26"/>
                                        </p:tgtEl>
                                        <p:attrNameLst>
                                          <p:attrName>ppt_x</p:attrName>
                                        </p:attrNameLst>
                                      </p:cBhvr>
                                      <p:tavLst>
                                        <p:tav tm="0">
                                          <p:val>
                                            <p:strVal val="ppt_x"/>
                                          </p:val>
                                        </p:tav>
                                        <p:tav tm="100000">
                                          <p:val>
                                            <p:strVal val="ppt_x"/>
                                          </p:val>
                                        </p:tav>
                                      </p:tavLst>
                                    </p:anim>
                                    <p:anim calcmode="lin" valueType="num">
                                      <p:cBhvr additive="base">
                                        <p:cTn id="46" dur="500"/>
                                        <p:tgtEl>
                                          <p:spTgt spid="26"/>
                                        </p:tgtEl>
                                        <p:attrNameLst>
                                          <p:attrName>ppt_y</p:attrName>
                                        </p:attrNameLst>
                                      </p:cBhvr>
                                      <p:tavLst>
                                        <p:tav tm="0">
                                          <p:val>
                                            <p:strVal val="ppt_y"/>
                                          </p:val>
                                        </p:tav>
                                        <p:tav tm="100000">
                                          <p:val>
                                            <p:strVal val="1+ppt_h/2"/>
                                          </p:val>
                                        </p:tav>
                                      </p:tavLst>
                                    </p:anim>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158"/>
            <a:ext cx="12192000" cy="6897158"/>
          </a:xfrm>
          <a:prstGeom prst="rect">
            <a:avLst/>
          </a:prstGeom>
        </p:spPr>
      </p:pic>
      <p:sp>
        <p:nvSpPr>
          <p:cNvPr id="27" name="Rectangle 26"/>
          <p:cNvSpPr/>
          <p:nvPr/>
        </p:nvSpPr>
        <p:spPr>
          <a:xfrm>
            <a:off x="0" y="-21572"/>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Oval 30"/>
          <p:cNvSpPr/>
          <p:nvPr/>
        </p:nvSpPr>
        <p:spPr>
          <a:xfrm>
            <a:off x="7572403" y="843382"/>
            <a:ext cx="4750419" cy="475041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Oval 29"/>
          <p:cNvSpPr/>
          <p:nvPr/>
        </p:nvSpPr>
        <p:spPr>
          <a:xfrm>
            <a:off x="9273762" y="-146767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Oval 28"/>
          <p:cNvSpPr/>
          <p:nvPr/>
        </p:nvSpPr>
        <p:spPr>
          <a:xfrm>
            <a:off x="8549885" y="-1640027"/>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8" name="Oval 27"/>
          <p:cNvSpPr/>
          <p:nvPr/>
        </p:nvSpPr>
        <p:spPr>
          <a:xfrm>
            <a:off x="7857385" y="-129532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Rectangle 2"/>
          <p:cNvSpPr/>
          <p:nvPr/>
        </p:nvSpPr>
        <p:spPr>
          <a:xfrm>
            <a:off x="1" y="187784"/>
            <a:ext cx="8577944" cy="569209"/>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11" name="Group 10"/>
          <p:cNvGrpSpPr/>
          <p:nvPr/>
        </p:nvGrpSpPr>
        <p:grpSpPr>
          <a:xfrm>
            <a:off x="9545953" y="113368"/>
            <a:ext cx="2089993" cy="3028306"/>
            <a:chOff x="5474710" y="1268760"/>
            <a:chExt cx="2271336" cy="3108476"/>
          </a:xfrm>
        </p:grpSpPr>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0" y="6333294"/>
            <a:ext cx="12192001" cy="503134"/>
            <a:chOff x="-1" y="6265795"/>
            <a:chExt cx="12192001" cy="503134"/>
          </a:xfrm>
        </p:grpSpPr>
        <p:sp>
          <p:nvSpPr>
            <p:cNvPr id="14" name="Rectangle 13"/>
            <p:cNvSpPr/>
            <p:nvPr/>
          </p:nvSpPr>
          <p:spPr>
            <a:xfrm>
              <a:off x="-1" y="6352184"/>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5" name="Picture 2" descr="Image result for co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 y="6265795"/>
              <a:ext cx="500652" cy="5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7233" y="6298627"/>
              <a:ext cx="7810710" cy="369332"/>
            </a:xfrm>
            <a:prstGeom prst="rect">
              <a:avLst/>
            </a:prstGeom>
            <a:noFill/>
          </p:spPr>
          <p:txBody>
            <a:bodyPr wrap="square" rtlCol="0">
              <a:spAutoFit/>
            </a:bodyPr>
            <a:lstStyle/>
            <a:p>
              <a:r>
                <a:rPr lang="en-PH" dirty="0">
                  <a:solidFill>
                    <a:schemeClr val="bg1">
                      <a:lumMod val="65000"/>
                    </a:schemeClr>
                  </a:solidFill>
                </a:rPr>
                <a:t>Overview on the Handbook on the Financial Transactions of the SK </a:t>
              </a:r>
            </a:p>
          </p:txBody>
        </p:sp>
      </p:grpSp>
      <p:sp>
        <p:nvSpPr>
          <p:cNvPr id="19" name="Rectangle 18"/>
          <p:cNvSpPr>
            <a:spLocks noChangeArrowheads="1"/>
          </p:cNvSpPr>
          <p:nvPr/>
        </p:nvSpPr>
        <p:spPr bwMode="auto">
          <a:xfrm>
            <a:off x="132575" y="110663"/>
            <a:ext cx="8855745" cy="64633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bg1">
                    <a:lumMod val="85000"/>
                  </a:schemeClr>
                </a:solidFill>
                <a:latin typeface="Franklin Gothic Medium" panose="020B0603020102020204" pitchFamily="34" charset="0"/>
              </a:rPr>
              <a:t>Background Information IRR of RA 10742</a:t>
            </a:r>
            <a:endParaRPr lang="id-ID" altLang="en-US" sz="3600" b="1" dirty="0">
              <a:solidFill>
                <a:schemeClr val="bg1">
                  <a:lumMod val="85000"/>
                </a:schemeClr>
              </a:solidFill>
              <a:latin typeface="Franklin Gothic Medium" panose="020B0603020102020204" pitchFamily="34" charset="0"/>
            </a:endParaRPr>
          </a:p>
        </p:txBody>
      </p:sp>
      <p:sp>
        <p:nvSpPr>
          <p:cNvPr id="20" name="Rectangle 19"/>
          <p:cNvSpPr>
            <a:spLocks noChangeArrowheads="1"/>
          </p:cNvSpPr>
          <p:nvPr/>
        </p:nvSpPr>
        <p:spPr bwMode="auto">
          <a:xfrm>
            <a:off x="7136759" y="3310632"/>
            <a:ext cx="5621705" cy="120032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3600" b="1" dirty="0">
                <a:latin typeface="+mn-lt"/>
              </a:rPr>
              <a:t>Powers and Functions </a:t>
            </a:r>
          </a:p>
          <a:p>
            <a:pPr algn="ctr" eaLnBrk="1" hangingPunct="1"/>
            <a:r>
              <a:rPr lang="en-PH" altLang="en-US" sz="3600" b="1" dirty="0">
                <a:latin typeface="+mn-lt"/>
              </a:rPr>
              <a:t>of the SK</a:t>
            </a:r>
            <a:endParaRPr lang="id-ID" altLang="en-US" sz="3600" b="1" dirty="0">
              <a:latin typeface="+mn-lt"/>
            </a:endParaRPr>
          </a:p>
        </p:txBody>
      </p:sp>
      <p:sp>
        <p:nvSpPr>
          <p:cNvPr id="24" name="Rectangle 23"/>
          <p:cNvSpPr>
            <a:spLocks noChangeArrowheads="1"/>
          </p:cNvSpPr>
          <p:nvPr/>
        </p:nvSpPr>
        <p:spPr bwMode="auto">
          <a:xfrm>
            <a:off x="8947245" y="5921662"/>
            <a:ext cx="5015959"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2000" i="1" dirty="0">
                <a:latin typeface="+mn-lt"/>
              </a:rPr>
              <a:t>Sec. 8, IRR of RA 10742</a:t>
            </a:r>
            <a:endParaRPr lang="id-ID" altLang="en-US" sz="2000" i="1" dirty="0">
              <a:latin typeface="+mn-lt"/>
            </a:endParaRPr>
          </a:p>
        </p:txBody>
      </p:sp>
      <p:sp>
        <p:nvSpPr>
          <p:cNvPr id="26" name="Rectangle 25"/>
          <p:cNvSpPr/>
          <p:nvPr/>
        </p:nvSpPr>
        <p:spPr>
          <a:xfrm>
            <a:off x="1" y="1235675"/>
            <a:ext cx="395416" cy="4386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ectangle 20"/>
          <p:cNvSpPr>
            <a:spLocks noChangeArrowheads="1"/>
          </p:cNvSpPr>
          <p:nvPr/>
        </p:nvSpPr>
        <p:spPr bwMode="auto">
          <a:xfrm>
            <a:off x="761829" y="1641132"/>
            <a:ext cx="6629854" cy="403187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44500" indent="-444500"/>
            <a:r>
              <a:rPr lang="en-PH" altLang="en-US" sz="3200" dirty="0">
                <a:latin typeface="+mn-lt"/>
              </a:rPr>
              <a:t>7. Submit the annual and end-of-term program accomplishments and financial reports to the Sangguniang Barangay, present the same to the KK assembly copy furnished LGOO, LYDC, COA and NYC in accordance with the forms prescribed by the DILG and the COA</a:t>
            </a:r>
            <a:endParaRPr lang="id-ID" altLang="en-US" sz="3200" dirty="0">
              <a:latin typeface="+mn-lt"/>
            </a:endParaRPr>
          </a:p>
        </p:txBody>
      </p:sp>
    </p:spTree>
    <p:extLst>
      <p:ext uri="{BB962C8B-B14F-4D97-AF65-F5344CB8AC3E}">
        <p14:creationId xmlns:p14="http://schemas.microsoft.com/office/powerpoint/2010/main" val="1690610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50"/>
                                        <p:tgtEl>
                                          <p:spTgt spid="31"/>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 calcmode="lin" valueType="num">
                                      <p:cBhvr additive="base">
                                        <p:cTn id="1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grpId="0" nodeType="clickEffect">
                                  <p:stCondLst>
                                    <p:cond delay="0"/>
                                  </p:stCondLst>
                                  <p:childTnLst>
                                    <p:anim calcmode="lin" valueType="num">
                                      <p:cBhvr additive="base">
                                        <p:cTn id="21" dur="500"/>
                                        <p:tgtEl>
                                          <p:spTgt spid="21">
                                            <p:txEl>
                                              <p:pRg st="0" end="0"/>
                                            </p:txEl>
                                          </p:spTgt>
                                        </p:tgtEl>
                                        <p:attrNameLst>
                                          <p:attrName>ppt_x</p:attrName>
                                        </p:attrNameLst>
                                      </p:cBhvr>
                                      <p:tavLst>
                                        <p:tav tm="0">
                                          <p:val>
                                            <p:strVal val="ppt_x"/>
                                          </p:val>
                                        </p:tav>
                                        <p:tav tm="100000">
                                          <p:val>
                                            <p:strVal val="0-ppt_w/2"/>
                                          </p:val>
                                        </p:tav>
                                      </p:tavLst>
                                    </p:anim>
                                    <p:anim calcmode="lin" valueType="num">
                                      <p:cBhvr additive="base">
                                        <p:cTn id="22" dur="500"/>
                                        <p:tgtEl>
                                          <p:spTgt spid="21">
                                            <p:txEl>
                                              <p:pRg st="0" end="0"/>
                                            </p:txEl>
                                          </p:spTgt>
                                        </p:tgtEl>
                                        <p:attrNameLst>
                                          <p:attrName>ppt_y</p:attrName>
                                        </p:attrNameLst>
                                      </p:cBhvr>
                                      <p:tavLst>
                                        <p:tav tm="0">
                                          <p:val>
                                            <p:strVal val="ppt_y"/>
                                          </p:val>
                                        </p:tav>
                                        <p:tav tm="100000">
                                          <p:val>
                                            <p:strVal val="ppt_y"/>
                                          </p:val>
                                        </p:tav>
                                      </p:tavLst>
                                    </p:anim>
                                    <p:set>
                                      <p:cBhvr>
                                        <p:cTn id="23" dur="1" fill="hold">
                                          <p:stCondLst>
                                            <p:cond delay="499"/>
                                          </p:stCondLst>
                                        </p:cTn>
                                        <p:tgtEl>
                                          <p:spTgt spid="21">
                                            <p:txEl>
                                              <p:pRg st="0" end="0"/>
                                            </p:txEl>
                                          </p:spTgt>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6" grpId="1" animBg="1"/>
      <p:bldP spid="21"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17830</TotalTime>
  <Words>8424</Words>
  <Application>Microsoft Office PowerPoint</Application>
  <PresentationFormat>Widescreen</PresentationFormat>
  <Paragraphs>815</Paragraphs>
  <Slides>68</Slides>
  <Notes>66</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Arial</vt:lpstr>
      <vt:lpstr>Arial</vt:lpstr>
      <vt:lpstr>Avenir LT Std 55 Roman</vt:lpstr>
      <vt:lpstr>Barlow</vt:lpstr>
      <vt:lpstr>Calibri</vt:lpstr>
      <vt:lpstr>Calibri Light</vt:lpstr>
      <vt:lpstr>Century Gothic</vt:lpstr>
      <vt:lpstr>Courier New</vt:lpstr>
      <vt:lpstr>Franklin Gothic Book</vt:lpstr>
      <vt:lpstr>Franklin Gothic Demi</vt:lpstr>
      <vt:lpstr>Franklin Gothic Heavy</vt:lpstr>
      <vt:lpstr>Franklin Gothic Medium</vt:lpstr>
      <vt:lpstr>Times New Roman</vt:lpstr>
      <vt:lpstr>Wingdings</vt:lpstr>
      <vt:lpstr>Office Theme</vt:lpstr>
      <vt:lpstr>OVERVIEW</vt:lpstr>
      <vt:lpstr>Legal 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COA</dc:creator>
  <cp:lastModifiedBy>Rj Abaday</cp:lastModifiedBy>
  <cp:revision>717</cp:revision>
  <dcterms:created xsi:type="dcterms:W3CDTF">2019-03-26T18:10:11Z</dcterms:created>
  <dcterms:modified xsi:type="dcterms:W3CDTF">2025-04-10T03:39:46Z</dcterms:modified>
</cp:coreProperties>
</file>